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3"/>
  </p:notesMasterIdLst>
  <p:sldIdLst>
    <p:sldId id="1009" r:id="rId2"/>
    <p:sldId id="1010" r:id="rId3"/>
    <p:sldId id="1013" r:id="rId4"/>
    <p:sldId id="1230" r:id="rId5"/>
    <p:sldId id="1012" r:id="rId6"/>
    <p:sldId id="1014" r:id="rId7"/>
    <p:sldId id="1049" r:id="rId8"/>
    <p:sldId id="1017" r:id="rId9"/>
    <p:sldId id="1018" r:id="rId10"/>
    <p:sldId id="1046" r:id="rId11"/>
    <p:sldId id="1026" r:id="rId12"/>
    <p:sldId id="1048" r:id="rId13"/>
    <p:sldId id="1030" r:id="rId14"/>
    <p:sldId id="1031" r:id="rId15"/>
    <p:sldId id="1047" r:id="rId16"/>
    <p:sldId id="1040" r:id="rId17"/>
    <p:sldId id="1045" r:id="rId18"/>
    <p:sldId id="1050" r:id="rId19"/>
    <p:sldId id="1181" r:id="rId20"/>
    <p:sldId id="1051" r:id="rId21"/>
    <p:sldId id="1187" r:id="rId22"/>
    <p:sldId id="1196" r:id="rId23"/>
    <p:sldId id="1199" r:id="rId24"/>
    <p:sldId id="1201" r:id="rId25"/>
    <p:sldId id="1205" r:id="rId26"/>
    <p:sldId id="1202" r:id="rId27"/>
    <p:sldId id="1204" r:id="rId28"/>
    <p:sldId id="1206" r:id="rId29"/>
    <p:sldId id="1052" r:id="rId30"/>
    <p:sldId id="1015" r:id="rId31"/>
    <p:sldId id="1070" r:id="rId32"/>
    <p:sldId id="1071" r:id="rId33"/>
    <p:sldId id="1078" r:id="rId34"/>
    <p:sldId id="1182" r:id="rId35"/>
    <p:sldId id="1183" r:id="rId36"/>
    <p:sldId id="1072" r:id="rId37"/>
    <p:sldId id="1073" r:id="rId38"/>
    <p:sldId id="1079" r:id="rId39"/>
    <p:sldId id="1184" r:id="rId40"/>
    <p:sldId id="1185" r:id="rId41"/>
    <p:sldId id="1074" r:id="rId42"/>
    <p:sldId id="1075" r:id="rId43"/>
    <p:sldId id="1080" r:id="rId44"/>
    <p:sldId id="1077" r:id="rId45"/>
    <p:sldId id="1076" r:id="rId46"/>
    <p:sldId id="1081" r:id="rId47"/>
    <p:sldId id="1094" r:id="rId48"/>
    <p:sldId id="1082" r:id="rId49"/>
    <p:sldId id="1083" r:id="rId50"/>
    <p:sldId id="1084" r:id="rId51"/>
    <p:sldId id="1086" r:id="rId52"/>
    <p:sldId id="1087" r:id="rId53"/>
    <p:sldId id="1089" r:id="rId54"/>
    <p:sldId id="1090" r:id="rId55"/>
    <p:sldId id="1092" r:id="rId56"/>
    <p:sldId id="1093" r:id="rId57"/>
    <p:sldId id="1112" r:id="rId58"/>
    <p:sldId id="997" r:id="rId59"/>
    <p:sldId id="1100" r:id="rId60"/>
    <p:sldId id="998" r:id="rId61"/>
    <p:sldId id="999" r:id="rId62"/>
    <p:sldId id="1000" r:id="rId63"/>
    <p:sldId id="1001" r:id="rId64"/>
    <p:sldId id="1108" r:id="rId65"/>
    <p:sldId id="1109" r:id="rId66"/>
    <p:sldId id="1110" r:id="rId67"/>
    <p:sldId id="1111" r:id="rId68"/>
    <p:sldId id="1113" r:id="rId69"/>
    <p:sldId id="1118" r:id="rId70"/>
    <p:sldId id="1119" r:id="rId71"/>
    <p:sldId id="1120" r:id="rId72"/>
    <p:sldId id="1121" r:id="rId73"/>
    <p:sldId id="1122" r:id="rId74"/>
    <p:sldId id="1123" r:id="rId75"/>
    <p:sldId id="1136" r:id="rId76"/>
    <p:sldId id="1139" r:id="rId77"/>
    <p:sldId id="1140" r:id="rId78"/>
    <p:sldId id="1124" r:id="rId79"/>
    <p:sldId id="1057" r:id="rId80"/>
    <p:sldId id="1058" r:id="rId81"/>
    <p:sldId id="1059" r:id="rId82"/>
    <p:sldId id="1060" r:id="rId83"/>
    <p:sldId id="1063" r:id="rId84"/>
    <p:sldId id="1064" r:id="rId85"/>
    <p:sldId id="1065" r:id="rId86"/>
    <p:sldId id="1066" r:id="rId87"/>
    <p:sldId id="1068" r:id="rId88"/>
    <p:sldId id="1141" r:id="rId89"/>
    <p:sldId id="1142" r:id="rId90"/>
    <p:sldId id="1143" r:id="rId91"/>
    <p:sldId id="1135" r:id="rId92"/>
    <p:sldId id="1069" r:id="rId93"/>
    <p:sldId id="1055" r:id="rId94"/>
    <p:sldId id="1144" r:id="rId95"/>
    <p:sldId id="1145" r:id="rId96"/>
    <p:sldId id="1146" r:id="rId97"/>
    <p:sldId id="1162" r:id="rId98"/>
    <p:sldId id="1153" r:id="rId99"/>
    <p:sldId id="1147" r:id="rId100"/>
    <p:sldId id="1154" r:id="rId101"/>
    <p:sldId id="1152" r:id="rId102"/>
    <p:sldId id="1155" r:id="rId103"/>
    <p:sldId id="1163" r:id="rId104"/>
    <p:sldId id="1171" r:id="rId105"/>
    <p:sldId id="1173" r:id="rId106"/>
    <p:sldId id="1174" r:id="rId107"/>
    <p:sldId id="1175" r:id="rId108"/>
    <p:sldId id="1176" r:id="rId109"/>
    <p:sldId id="1207" r:id="rId110"/>
    <p:sldId id="1177" r:id="rId111"/>
    <p:sldId id="1178" r:id="rId112"/>
    <p:sldId id="1169" r:id="rId113"/>
    <p:sldId id="1170" r:id="rId114"/>
    <p:sldId id="1156" r:id="rId115"/>
    <p:sldId id="1164" r:id="rId116"/>
    <p:sldId id="1165" r:id="rId117"/>
    <p:sldId id="1160" r:id="rId118"/>
    <p:sldId id="1167" r:id="rId119"/>
    <p:sldId id="1168" r:id="rId120"/>
    <p:sldId id="1186" r:id="rId121"/>
    <p:sldId id="1208" r:id="rId1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4771"/>
  </p:normalViewPr>
  <p:slideViewPr>
    <p:cSldViewPr snapToGrid="0">
      <p:cViewPr varScale="1">
        <p:scale>
          <a:sx n="100" d="100"/>
          <a:sy n="100" d="100"/>
        </p:scale>
        <p:origin x="3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3.png>
</file>

<file path=ppt/media/image4.png>
</file>

<file path=ppt/media/image5.png>
</file>

<file path=ppt/media/image58.png>
</file>

<file path=ppt/media/image6.png>
</file>

<file path=ppt/media/image60.png>
</file>

<file path=ppt/media/image61.png>
</file>

<file path=ppt/media/image67.png>
</file>

<file path=ppt/media/image6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BD6DA-15CF-4FDC-9874-593FDB3A2FA9}" type="datetimeFigureOut">
              <a:rPr lang="en-US" smtClean="0"/>
              <a:t>1/21/21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36BC0B-861C-4FFD-B2E4-427AE0B80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26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17656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26603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92085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71689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88647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98856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35798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94145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94289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3386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122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0750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34202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22922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41842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40475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98466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4587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8480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366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529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9495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7188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356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64A3E8-9AFD-4626-AE13-AF0B377EFF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0574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3E0F4-5674-4D94-9996-C9DA52DA47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1038D-CB50-4AF5-99CB-BD4276A829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CD6F0-D2AB-47E3-B1EB-0DD536012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384FB-FE74-4280-B3E9-361AD0758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95C85-FD2F-4B62-86B7-D886D5BF1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66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DB13B-8CFC-471D-8E20-1D435C764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4E30BF-476A-4902-80E0-11C64A1553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E9A7F-1F1C-43E5-ADE3-B321B03CD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0AEE8-E5F4-485A-8527-1A5628D0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B2788-A2A6-4C4D-8204-FBE7F2F25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57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DF1600-3D5B-4B7B-BD3F-FFA8716A8A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1B97F-8665-4A99-B8D7-D82B0BCCC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86769C-DAEA-45FB-A50E-0E75F71E8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01AEA-3D63-462B-A71B-D8492D26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27629-D618-4460-A7D1-F332223DC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A0B5-09F1-4019-ACA2-CF3A0ABD4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1AE0E-C5DC-4670-9823-A0F8B30BC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1CF54-9D5F-4EA8-94C1-57342ACC1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99250-B1F3-4FF4-9A09-238DF31F0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89D87-3320-4477-9B75-4C5910D0D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104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D8B74-30CE-43EA-BD87-8BA817229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91CB8-BE67-4894-BC1E-897E0C743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891C8-576E-42C8-A3E6-D5FEF0923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CD222-A4F9-4C8D-A77A-86EE45E7D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CE700-A513-484C-8E70-1953E24D8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7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3F82B-AB85-48EB-8D44-75516B17D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E5525-6FCF-472F-8495-E0C9221600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B0707A-50BE-4977-80C9-60C53B4D1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E7EC1-2F16-46AC-AA75-EB839EE17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89A60-2A57-4543-8DDE-2C6F1FB62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1EC69D-A1B0-4839-8030-673A26D01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82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FDA57-9D79-4AFE-832E-8029454E1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871100-6058-4A80-96AA-FFB6E79B3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7AA3C-AD4C-4FCC-9F8A-FCFB1B150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67663E-0DDB-4135-93A6-1300E2D433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6A57BF-648F-40C3-A431-A4102F27A1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A025F1-622F-42BD-9997-ADEBA40EB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1D0F55-8AAA-443F-929C-CFC66B2A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4B33AF-14B3-4F13-A893-9352491D4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714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F8625-E1B1-4EFC-8A2B-0931EDAE3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43BAD-48C1-4689-8378-00633843D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B4865-FCA5-4CE7-8057-6684FCA60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A6DA45-F7EE-4346-B37C-46714898D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8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50F25E-3239-40A8-BE30-C93F3353F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34BFE9-CCE4-403C-A337-856FAB0F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C5D6B-01DF-42E3-BBFB-AA7627457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35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DDF61-9AB0-4B9C-A79C-D7C9F7D7E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4B326-8A18-4C21-9069-C47CEB244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19F7C2-4D27-4E28-AB1F-27DD40A7D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68A66-4A9C-4942-9696-E95FED33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F4B7A-3F45-4C78-9622-E3A974AB1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6B9BC-D172-468E-81B6-83EC79C4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81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C7688-8667-4174-ADCF-238D7C74A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1F327A-1416-496E-BB2E-BC75DED851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86883E-BDC7-4E0F-A073-69B718184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D8228-0DB5-4493-97C9-30895B71D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A8C0C8-4F24-4909-A581-2F322A99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57B279-3A18-4A72-82B1-8DC78A56D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262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A3E1D3-D3BB-419A-8381-22278ECD6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D43E7-59EC-467D-9943-73DD12EC1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52A53-8173-443E-8C1F-9C8D104876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6279A-D258-4B51-AF2B-173AE4E053E2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46544-0398-4377-8656-5510ABDDBA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C0D2B-037A-451C-BB82-E32AB7124D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B2BC6-4E5F-45A7-BFCE-1D0B51F9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41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magnitude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526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A9E8D3EE-6D2A-4285-B621-103E6FA8C6BD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2000" cy="192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641AE45F-6887-4D54-8024-50124CAA094B}"/>
              </a:ext>
            </a:extLst>
          </p:cNvPr>
          <p:cNvSpPr/>
          <p:nvPr/>
        </p:nvSpPr>
        <p:spPr>
          <a:xfrm>
            <a:off x="5078542" y="1822549"/>
            <a:ext cx="52693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cap="all" dirty="0">
                <a:latin typeface="Segoe UI Light (Headings)"/>
              </a:rPr>
              <a:t>Signed: (–X)+(–Y)=–(X+Y)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7412193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026118"/>
              </p:ext>
            </p:extLst>
          </p:nvPr>
        </p:nvGraphicFramePr>
        <p:xfrm>
          <a:off x="0" y="2468880"/>
          <a:ext cx="12192000" cy="24688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&lt; (2</a:t>
                      </a:r>
                      <a:r>
                        <a:rPr lang="en-US" sz="3600" kern="1200" baseline="30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–1)÷2 = (011,111)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+(001110)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283669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148840"/>
          <a:ext cx="12192000" cy="2560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+(14)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541155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744645"/>
              </p:ext>
            </p:extLst>
          </p:nvPr>
        </p:nvGraphicFramePr>
        <p:xfrm>
          <a:off x="0" y="2011680"/>
          <a:ext cx="12192000" cy="4846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+(14)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&gt; (2</a:t>
                      </a:r>
                      <a:r>
                        <a:rPr lang="en-US" sz="3600" kern="1200" baseline="30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–1)÷2 = (011,111)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–(2’s comp(#))</a:t>
                      </a:r>
                    </a:p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–(000111)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–(7)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35455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703788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r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’s complement</a:t>
            </a:r>
          </a:p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subtraction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948658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853936"/>
              </p:ext>
            </p:extLst>
          </p:nvPr>
        </p:nvGraphicFramePr>
        <p:xfrm>
          <a:off x="1" y="2468880"/>
          <a:ext cx="12246986" cy="192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9649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889443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4916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2000" cy="24688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–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+(8)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We must convert the subtraction to addition.</a:t>
                      </a:r>
                    </a:p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Eq.,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addition with – (8)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!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032398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25099"/>
              </p:ext>
            </p:extLst>
          </p:nvPr>
        </p:nvGraphicFramePr>
        <p:xfrm>
          <a:off x="0" y="2194560"/>
          <a:ext cx="12192000" cy="4114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–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+(8)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 (2’s comp. (001000))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 (1’s comp(001000) + 1)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 (NOT(001000) + 1)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 (110111 + 1)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– (111000)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830967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148840"/>
          <a:ext cx="12192000" cy="2560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–(8)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668965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265706"/>
              </p:ext>
            </p:extLst>
          </p:nvPr>
        </p:nvGraphicFramePr>
        <p:xfrm>
          <a:off x="0" y="2148840"/>
          <a:ext cx="12192000" cy="2560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–(8)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E2B115B-B417-41D4-BA79-BDB670B20046}"/>
              </a:ext>
            </a:extLst>
          </p:cNvPr>
          <p:cNvSpPr txBox="1"/>
          <p:nvPr/>
        </p:nvSpPr>
        <p:spPr>
          <a:xfrm>
            <a:off x="1511300" y="1502509"/>
            <a:ext cx="4212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Segoe UI Light (Headings)"/>
                <a:ea typeface="+mj-ea"/>
                <a:cs typeface="+mj-cs"/>
              </a:rPr>
              <a:t>Last Carry </a:t>
            </a:r>
            <a:r>
              <a:rPr lang="en-US" sz="3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→</a:t>
            </a:r>
            <a:r>
              <a:rPr lang="en-US" sz="3600" dirty="0">
                <a:latin typeface="Segoe UI Light (Headings)"/>
                <a:ea typeface="+mj-ea"/>
                <a:cs typeface="+mj-cs"/>
              </a:rPr>
              <a:t> Ignore </a:t>
            </a:r>
          </a:p>
        </p:txBody>
      </p:sp>
    </p:spTree>
    <p:extLst>
      <p:ext uri="{BB962C8B-B14F-4D97-AF65-F5344CB8AC3E}">
        <p14:creationId xmlns:p14="http://schemas.microsoft.com/office/powerpoint/2010/main" val="149303667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031245"/>
              </p:ext>
            </p:extLst>
          </p:nvPr>
        </p:nvGraphicFramePr>
        <p:xfrm>
          <a:off x="0" y="2148840"/>
          <a:ext cx="12192000" cy="3200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–(8)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Done! This is the Result.</a:t>
                      </a:r>
                      <a:endParaRPr lang="en-US" sz="3600" kern="1200" baseline="-25000" dirty="0">
                        <a:solidFill>
                          <a:schemeClr val="tx1"/>
                        </a:solidFill>
                        <a:highlight>
                          <a:srgbClr val="00FF00"/>
                        </a:highlight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903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5089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59BF9177-09A0-4FB2-A33D-A72C20F3357D}"/>
              </a:ext>
            </a:extLst>
          </p:cNvPr>
          <p:cNvGraphicFramePr>
            <a:graphicFrameLocks noGrp="1"/>
          </p:cNvGraphicFramePr>
          <p:nvPr/>
        </p:nvGraphicFramePr>
        <p:xfrm>
          <a:off x="0" y="1828800"/>
          <a:ext cx="12192000" cy="2560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742898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A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=14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=15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=11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=14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A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132308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4682779"/>
              </p:ext>
            </p:extLst>
          </p:nvPr>
        </p:nvGraphicFramePr>
        <p:xfrm>
          <a:off x="0" y="2148840"/>
          <a:ext cx="12192000" cy="4846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–(8)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&gt; 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3600" kern="1200" baseline="30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–1÷2 = (011,111)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The number is negative: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 (2’s comp. (100011))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–(011101)</a:t>
                      </a:r>
                      <a:endParaRPr lang="en-US" sz="3600" kern="1200" baseline="-25000" dirty="0">
                        <a:solidFill>
                          <a:schemeClr val="tx1"/>
                        </a:solidFill>
                        <a:highlight>
                          <a:srgbClr val="00FF00"/>
                        </a:highlight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903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680525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148840"/>
          <a:ext cx="12192000" cy="3200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–(8)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–(29)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10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l"/>
                      <a:endParaRPr lang="en-US" sz="3600" kern="1200" baseline="-250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903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149395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r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’s complement</a:t>
            </a:r>
          </a:p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overflow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886831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3517639"/>
                  </p:ext>
                </p:extLst>
              </p:nvPr>
            </p:nvGraphicFramePr>
            <p:xfrm>
              <a:off x="326226" y="2395220"/>
              <a:ext cx="7410436" cy="173736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15095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806636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kern="120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X+(r’s comp Y)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3517639"/>
                  </p:ext>
                </p:extLst>
              </p:nvPr>
            </p:nvGraphicFramePr>
            <p:xfrm>
              <a:off x="326226" y="2395220"/>
              <a:ext cx="7410436" cy="173736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15095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806636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1099" t="-213043" r="-443956" b="-326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X+(r’s comp Y)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C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192ABF3-3F87-40A3-868A-F7EBF1E24029}"/>
              </a:ext>
            </a:extLst>
          </p:cNvPr>
          <p:cNvSpPr txBox="1"/>
          <p:nvPr/>
        </p:nvSpPr>
        <p:spPr>
          <a:xfrm>
            <a:off x="2235994" y="5118100"/>
            <a:ext cx="95996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Segoe UI Light (Headings)"/>
                <a:ea typeface="+mj-ea"/>
                <a:cs typeface="+mj-cs"/>
              </a:rPr>
              <a:t>The + result of two </a:t>
            </a:r>
            <a:r>
              <a:rPr lang="en-US" sz="3600" dirty="0">
                <a:solidFill>
                  <a:srgbClr val="FF0000"/>
                </a:solidFill>
                <a:latin typeface="Segoe UI Light (Headings)"/>
                <a:ea typeface="+mj-ea"/>
                <a:cs typeface="+mj-cs"/>
              </a:rPr>
              <a:t>negative</a:t>
            </a:r>
            <a:r>
              <a:rPr lang="en-US" sz="3600" dirty="0">
                <a:latin typeface="Segoe UI Light (Headings)"/>
                <a:ea typeface="+mj-ea"/>
                <a:cs typeface="+mj-cs"/>
              </a:rPr>
              <a:t> numbers </a:t>
            </a:r>
            <a:r>
              <a:rPr lang="en-US" sz="3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→</a:t>
            </a:r>
            <a:r>
              <a:rPr lang="en-US" sz="3600" dirty="0">
                <a:latin typeface="Segoe UI Light (Headings)"/>
                <a:ea typeface="+mj-ea"/>
                <a:cs typeface="+mj-cs"/>
              </a:rPr>
              <a:t> </a:t>
            </a:r>
            <a:r>
              <a:rPr lang="en-US" sz="3600" dirty="0">
                <a:solidFill>
                  <a:srgbClr val="FF0000"/>
                </a:solidFill>
                <a:latin typeface="Segoe UI Light (Headings)"/>
                <a:ea typeface="+mj-ea"/>
                <a:cs typeface="+mj-cs"/>
              </a:rPr>
              <a:t>positive</a:t>
            </a:r>
          </a:p>
          <a:p>
            <a:pPr algn="ctr"/>
            <a:r>
              <a:rPr lang="en-US" sz="3600" dirty="0">
                <a:latin typeface="Segoe UI Light (Headings)"/>
                <a:ea typeface="+mj-ea"/>
                <a:cs typeface="+mj-cs"/>
              </a:rPr>
              <a:t>The + result of two </a:t>
            </a:r>
            <a:r>
              <a:rPr lang="en-US" sz="3600" dirty="0">
                <a:solidFill>
                  <a:srgbClr val="FF0000"/>
                </a:solidFill>
                <a:latin typeface="Segoe UI Light (Headings)"/>
                <a:ea typeface="+mj-ea"/>
                <a:cs typeface="+mj-cs"/>
              </a:rPr>
              <a:t>positive</a:t>
            </a:r>
            <a:r>
              <a:rPr lang="en-US" sz="3600" dirty="0">
                <a:latin typeface="Segoe UI Light (Headings)"/>
                <a:ea typeface="+mj-ea"/>
                <a:cs typeface="+mj-cs"/>
              </a:rPr>
              <a:t> numbers </a:t>
            </a:r>
            <a:r>
              <a:rPr lang="en-US" sz="3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→</a:t>
            </a:r>
            <a:r>
              <a:rPr lang="en-US" sz="3600" dirty="0">
                <a:latin typeface="Segoe UI Light (Headings)"/>
                <a:ea typeface="+mj-ea"/>
                <a:cs typeface="+mj-cs"/>
              </a:rPr>
              <a:t> </a:t>
            </a:r>
            <a:r>
              <a:rPr lang="en-US" sz="3600" dirty="0">
                <a:solidFill>
                  <a:srgbClr val="FF0000"/>
                </a:solidFill>
                <a:latin typeface="Segoe UI Light (Headings)"/>
                <a:ea typeface="+mj-ea"/>
                <a:cs typeface="+mj-cs"/>
              </a:rPr>
              <a:t>negative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711006D9-EE89-8143-A807-CF3F88506106}"/>
              </a:ext>
            </a:extLst>
          </p:cNvPr>
          <p:cNvSpPr/>
          <p:nvPr/>
        </p:nvSpPr>
        <p:spPr>
          <a:xfrm rot="3881195">
            <a:off x="4267466" y="3867665"/>
            <a:ext cx="457200" cy="1647593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95950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55086"/>
              </p:ext>
            </p:extLst>
          </p:nvPr>
        </p:nvGraphicFramePr>
        <p:xfrm>
          <a:off x="1" y="2468880"/>
          <a:ext cx="12246986" cy="192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9649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889443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350146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2000" cy="24688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–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+(14)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We must convert the subtraction to addition.</a:t>
                      </a:r>
                    </a:p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Eq.,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addition with – (14)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!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942032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256391"/>
              </p:ext>
            </p:extLst>
          </p:nvPr>
        </p:nvGraphicFramePr>
        <p:xfrm>
          <a:off x="0" y="2194560"/>
          <a:ext cx="12192000" cy="4114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–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+(14)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 (2’s comp. (001110))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 (1’s comp(001110) + 1)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 (NOT(001110) + 1)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– (110001 + 1)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– (110010)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4980386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148840"/>
          <a:ext cx="12192000" cy="2560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–(14)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560850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148840"/>
          <a:ext cx="12192000" cy="2560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–(14)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E2B115B-B417-41D4-BA79-BDB670B20046}"/>
              </a:ext>
            </a:extLst>
          </p:cNvPr>
          <p:cNvSpPr txBox="1"/>
          <p:nvPr/>
        </p:nvSpPr>
        <p:spPr>
          <a:xfrm>
            <a:off x="1511300" y="1502509"/>
            <a:ext cx="4212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Segoe UI Light (Headings)"/>
                <a:ea typeface="+mj-ea"/>
                <a:cs typeface="+mj-cs"/>
              </a:rPr>
              <a:t>Last Carry </a:t>
            </a:r>
            <a:r>
              <a:rPr lang="en-US" sz="3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→</a:t>
            </a:r>
            <a:r>
              <a:rPr lang="en-US" sz="3600" dirty="0">
                <a:latin typeface="Segoe UI Light (Headings)"/>
                <a:ea typeface="+mj-ea"/>
                <a:cs typeface="+mj-cs"/>
              </a:rPr>
              <a:t> Ignore </a:t>
            </a:r>
          </a:p>
        </p:txBody>
      </p:sp>
    </p:spTree>
    <p:extLst>
      <p:ext uri="{BB962C8B-B14F-4D97-AF65-F5344CB8AC3E}">
        <p14:creationId xmlns:p14="http://schemas.microsoft.com/office/powerpoint/2010/main" val="140441579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676907"/>
              </p:ext>
            </p:extLst>
          </p:nvPr>
        </p:nvGraphicFramePr>
        <p:xfrm>
          <a:off x="0" y="2148840"/>
          <a:ext cx="12192000" cy="37490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–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–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(14)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&lt; 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3600" kern="1200" baseline="30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–1÷2 = (011,111)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+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(011101)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903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744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magnitude</a:t>
            </a:r>
          </a:p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Example II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2407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805771"/>
              </p:ext>
            </p:extLst>
          </p:nvPr>
        </p:nvGraphicFramePr>
        <p:xfrm>
          <a:off x="0" y="2148840"/>
          <a:ext cx="12192000" cy="3200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75238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–(14)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CA" sz="3600" b="0" i="0" u="none" strike="noStrike" kern="1200" cap="all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░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CA" sz="3600" b="0" i="0" u="none" strike="noStrike" kern="1200" cap="all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░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CA" sz="3600" b="0" i="0" u="none" strike="noStrike" kern="1200" cap="all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░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CA" sz="3600" b="0" i="0" u="none" strike="noStrike" kern="1200" cap="all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░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CA" sz="3600" b="0" i="0" u="none" strike="noStrike" kern="1200" cap="all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░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CA" sz="3600" b="0" i="0" u="none" strike="noStrike" kern="1200" cap="all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░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Overflow! Don’t 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rely on the result!</a:t>
                      </a:r>
                      <a:endParaRPr lang="en-US" sz="3600" kern="1200" baseline="-250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903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932794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Binary code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8AC74D8-937C-4B16-8F85-F42358BAA4BF}"/>
              </a:ext>
            </a:extLst>
          </p:cNvPr>
          <p:cNvSpPr txBox="1"/>
          <p:nvPr/>
        </p:nvSpPr>
        <p:spPr>
          <a:xfrm>
            <a:off x="5193437" y="3542191"/>
            <a:ext cx="334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 (Headings)"/>
              </a:rPr>
              <a:t>Will be covered later. Stay tuned!</a:t>
            </a:r>
          </a:p>
        </p:txBody>
      </p:sp>
    </p:spTree>
    <p:extLst>
      <p:ext uri="{BB962C8B-B14F-4D97-AF65-F5344CB8AC3E}">
        <p14:creationId xmlns:p14="http://schemas.microsoft.com/office/powerpoint/2010/main" val="140817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2468880"/>
              <a:ext cx="12192000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600" b="0" i="1" kern="12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j-cs"/>
                                  </a:rPr>
                                  <m:t>+</m:t>
                                </m:r>
                              </m:oMath>
                            </m:oMathPara>
                          </a14:m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Base-16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2468880"/>
              <a:ext cx="12192000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00" t="-4762" r="-701200" b="-120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948190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5">
                <a:extLst>
                  <a:ext uri="{FF2B5EF4-FFF2-40B4-BE49-F238E27FC236}">
                    <a16:creationId xmlns:a16="http://schemas.microsoft.com/office/drawing/2014/main" id="{A9E8D3EE-6D2A-4285-B621-103E6FA8C6B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2468880"/>
              <a:ext cx="12192000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600" b="0" i="1" kern="12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+</m:t>
                                </m:r>
                              </m:oMath>
                            </m:oMathPara>
                          </a14:m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Base-16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92D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5">
                <a:extLst>
                  <a:ext uri="{FF2B5EF4-FFF2-40B4-BE49-F238E27FC236}">
                    <a16:creationId xmlns:a16="http://schemas.microsoft.com/office/drawing/2014/main" id="{A9E8D3EE-6D2A-4285-B621-103E6FA8C6B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2468880"/>
              <a:ext cx="12192000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00" t="-4762" r="-701200" b="-120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92D05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641AE45F-6887-4D54-8024-50124CAA094B}"/>
              </a:ext>
            </a:extLst>
          </p:cNvPr>
          <p:cNvSpPr/>
          <p:nvPr/>
        </p:nvSpPr>
        <p:spPr>
          <a:xfrm>
            <a:off x="5078542" y="1822549"/>
            <a:ext cx="203491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cap="all" dirty="0">
                <a:latin typeface="Segoe UI Light (Headings)"/>
              </a:rPr>
              <a:t>padding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42243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5">
                <a:extLst>
                  <a:ext uri="{FF2B5EF4-FFF2-40B4-BE49-F238E27FC236}">
                    <a16:creationId xmlns:a16="http://schemas.microsoft.com/office/drawing/2014/main" id="{A9E8D3EE-6D2A-4285-B621-103E6FA8C6B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2468880"/>
              <a:ext cx="12192000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600" b="0" i="1" kern="1200" smtClean="0">
                                    <a:solidFill>
                                      <a:schemeClr val="tx1"/>
                                    </a:solidFill>
                                    <a:highlight>
                                      <a:srgbClr val="FFFF00"/>
                                    </a:highlight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600" kern="1200" dirty="0">
                            <a:solidFill>
                              <a:schemeClr val="tx1"/>
                            </a:solidFill>
                            <a:highlight>
                              <a:srgbClr val="FFFF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Base-16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?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5">
                <a:extLst>
                  <a:ext uri="{FF2B5EF4-FFF2-40B4-BE49-F238E27FC236}">
                    <a16:creationId xmlns:a16="http://schemas.microsoft.com/office/drawing/2014/main" id="{A9E8D3EE-6D2A-4285-B621-103E6FA8C6B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2468880"/>
              <a:ext cx="12192000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00" t="-4762" r="-701200" b="-120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?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641AE45F-6887-4D54-8024-50124CAA094B}"/>
              </a:ext>
            </a:extLst>
          </p:cNvPr>
          <p:cNvSpPr/>
          <p:nvPr/>
        </p:nvSpPr>
        <p:spPr>
          <a:xfrm>
            <a:off x="5078542" y="1822549"/>
            <a:ext cx="52838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cap="all" dirty="0">
                <a:latin typeface="Segoe UI Light (Headings)"/>
              </a:rPr>
              <a:t>Signed: (+X)+(–Y)=?(X</a:t>
            </a:r>
            <a:r>
              <a:rPr lang="en-CA" sz="3600" cap="all" dirty="0">
                <a:highlight>
                  <a:srgbClr val="FFFF00"/>
                </a:highlight>
                <a:latin typeface="Segoe UI Light (Headings)"/>
              </a:rPr>
              <a:t>–</a:t>
            </a:r>
            <a:r>
              <a:rPr lang="en-CA" sz="3600" cap="all" dirty="0">
                <a:latin typeface="Segoe UI Light (Headings)"/>
              </a:rPr>
              <a:t>Y)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36919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59BF9177-09A0-4FB2-A33D-A72C20F3357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34332827"/>
                  </p:ext>
                </p:extLst>
              </p:nvPr>
            </p:nvGraphicFramePr>
            <p:xfrm>
              <a:off x="0" y="1188720"/>
              <a:ext cx="12192000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235158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37428981"/>
                      </a:ext>
                    </a:extLst>
                  </a:tr>
                  <a:tr h="370840">
                    <a:tc row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sz="36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Base-16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=14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=15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X &lt; Y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6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4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59BF9177-09A0-4FB2-A33D-A72C20F3357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34332827"/>
                  </p:ext>
                </p:extLst>
              </p:nvPr>
            </p:nvGraphicFramePr>
            <p:xfrm>
              <a:off x="0" y="1188720"/>
              <a:ext cx="12192000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23515825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37428981"/>
                      </a:ext>
                    </a:extLst>
                  </a:tr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33" t="-71053" r="-701667" b="-118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=14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=15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X &lt; Y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6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4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F731661-4F84-4B8A-8D6B-2F3A321220DD}"/>
              </a:ext>
            </a:extLst>
          </p:cNvPr>
          <p:cNvCxnSpPr>
            <a:cxnSpLocks/>
          </p:cNvCxnSpPr>
          <p:nvPr/>
        </p:nvCxnSpPr>
        <p:spPr>
          <a:xfrm>
            <a:off x="2717800" y="1579418"/>
            <a:ext cx="551873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0546A37-C96C-4467-AC25-157E43C88668}"/>
              </a:ext>
            </a:extLst>
          </p:cNvPr>
          <p:cNvSpPr txBox="1"/>
          <p:nvPr/>
        </p:nvSpPr>
        <p:spPr>
          <a:xfrm>
            <a:off x="4036291" y="4904509"/>
            <a:ext cx="3323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Segoe UI Light (Headings)"/>
                <a:ea typeface="+mj-ea"/>
                <a:cs typeface="+mj-cs"/>
              </a:rPr>
              <a:t>2A.E54 &lt; BF.2B0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C8876B-8908-4306-8D4E-FEF17F728B9D}"/>
              </a:ext>
            </a:extLst>
          </p:cNvPr>
          <p:cNvSpPr/>
          <p:nvPr/>
        </p:nvSpPr>
        <p:spPr>
          <a:xfrm>
            <a:off x="3133558" y="5551780"/>
            <a:ext cx="61562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dirty="0">
                <a:latin typeface="Segoe UI Light (Headings)"/>
              </a:rPr>
              <a:t>Last Borrow </a:t>
            </a:r>
            <a:r>
              <a:rPr lang="en-CA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CA" sz="3600" dirty="0">
                <a:latin typeface="Segoe UI Light (Headings)"/>
              </a:rPr>
              <a:t> Negative Result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18022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59BF9177-09A0-4FB2-A33D-A72C20F3357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1188720"/>
              <a:ext cx="12192000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235158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37428981"/>
                      </a:ext>
                    </a:extLst>
                  </a:tr>
                  <a:tr h="370840">
                    <a:tc row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sz="36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Base-16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>
                            <a:tint val="2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6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9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C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59BF9177-09A0-4FB2-A33D-A72C20F3357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1188720"/>
              <a:ext cx="12192000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23515825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37428981"/>
                      </a:ext>
                    </a:extLst>
                  </a:tr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00" t="-71429" r="-701200" b="-120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6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9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C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F48BCDA-02D6-4791-A3BE-089EE92C4CDE}"/>
                  </a:ext>
                </a:extLst>
              </p:cNvPr>
              <p:cNvSpPr/>
              <p:nvPr/>
            </p:nvSpPr>
            <p:spPr>
              <a:xfrm>
                <a:off x="174991" y="4638228"/>
                <a:ext cx="9500934" cy="15696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= (2A.E54)</a:t>
                </a:r>
                <a:r>
                  <a:rPr lang="en-US" sz="3200" baseline="-25000" dirty="0">
                    <a:latin typeface="Segoe UI Light (Headings)"/>
                  </a:rPr>
                  <a:t>16</a:t>
                </a:r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 </a:t>
                </a:r>
                <a14:m>
                  <m:oMath xmlns:m="http://schemas.openxmlformats.org/officeDocument/2006/math">
                    <m:r>
                      <a:rPr lang="en-US" sz="3200" i="1" dirty="0" smtClean="0">
                        <a:latin typeface="Cambria Math" panose="02040503050406030204" pitchFamily="18" charset="0"/>
                        <a:ea typeface="+mj-ea"/>
                        <a:cs typeface="+mj-cs"/>
                      </a:rPr>
                      <m:t>−</m:t>
                    </m:r>
                  </m:oMath>
                </a14:m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 (BF.2B0)</a:t>
                </a:r>
                <a:r>
                  <a:rPr lang="en-US" sz="3200" baseline="-25000" dirty="0">
                    <a:latin typeface="Segoe UI Light (Headings)"/>
                  </a:rPr>
                  <a:t>16</a:t>
                </a:r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  = </a:t>
                </a:r>
                <a:r>
                  <a:rPr lang="en-US" sz="3200" dirty="0">
                    <a:latin typeface="Segoe UI Light (Headings)"/>
                  </a:rPr>
                  <a:t>(6B.BA4)</a:t>
                </a:r>
                <a:r>
                  <a:rPr lang="en-US" sz="3200" baseline="-25000" dirty="0">
                    <a:latin typeface="Segoe UI Light (Headings)"/>
                  </a:rPr>
                  <a:t>16 </a:t>
                </a:r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and last borrow!</a:t>
                </a:r>
              </a:p>
              <a:p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= (100.000)</a:t>
                </a:r>
                <a:r>
                  <a:rPr lang="en-US" sz="3200" baseline="-25000" dirty="0">
                    <a:latin typeface="Segoe UI Light (Headings)"/>
                  </a:rPr>
                  <a:t>16</a:t>
                </a:r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 </a:t>
                </a:r>
                <a14:m>
                  <m:oMath xmlns:m="http://schemas.openxmlformats.org/officeDocument/2006/math">
                    <m:r>
                      <a:rPr lang="en-US" sz="3200" i="1" dirty="0" smtClean="0">
                        <a:latin typeface="Cambria Math" panose="02040503050406030204" pitchFamily="18" charset="0"/>
                        <a:ea typeface="+mj-ea"/>
                        <a:cs typeface="+mj-cs"/>
                      </a:rPr>
                      <m:t>−</m:t>
                    </m:r>
                  </m:oMath>
                </a14:m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 (6B.BA4)</a:t>
                </a:r>
                <a:r>
                  <a:rPr lang="en-US" sz="3200" baseline="-25000" dirty="0">
                    <a:latin typeface="Segoe UI Light (Headings)"/>
                  </a:rPr>
                  <a:t>16</a:t>
                </a:r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 </a:t>
                </a:r>
              </a:p>
              <a:p>
                <a:r>
                  <a:rPr lang="en-US" sz="3200" dirty="0">
                    <a:latin typeface="Segoe UI Light (Headings)"/>
                    <a:ea typeface="+mj-ea"/>
                    <a:cs typeface="+mj-cs"/>
                  </a:rPr>
                  <a:t>= (94.45C)</a:t>
                </a:r>
                <a:r>
                  <a:rPr lang="en-US" sz="3200" baseline="-25000" dirty="0">
                    <a:latin typeface="Segoe UI Light (Headings)"/>
                  </a:rPr>
                  <a:t>16</a:t>
                </a:r>
                <a:endParaRPr lang="en-US" sz="3200" dirty="0">
                  <a:latin typeface="Segoe UI Light (Headings)"/>
                  <a:ea typeface="+mj-ea"/>
                  <a:cs typeface="+mj-cs"/>
                </a:endParaRPr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F48BCDA-02D6-4791-A3BE-089EE92C4C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991" y="4638228"/>
                <a:ext cx="9500934" cy="1569660"/>
              </a:xfrm>
              <a:prstGeom prst="rect">
                <a:avLst/>
              </a:prstGeom>
              <a:blipFill>
                <a:blip r:embed="rId3"/>
                <a:stretch>
                  <a:fillRect l="-1669" t="-5058" r="-834" b="-120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3954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59BF9177-09A0-4FB2-A33D-A72C20F3357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98019665"/>
                  </p:ext>
                </p:extLst>
              </p:nvPr>
            </p:nvGraphicFramePr>
            <p:xfrm>
              <a:off x="0" y="1188720"/>
              <a:ext cx="12192000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235158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37428981"/>
                      </a:ext>
                    </a:extLst>
                  </a:tr>
                  <a:tr h="370840">
                    <a:tc row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sz="36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Base-16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=14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=15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X &lt; Y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6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4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59BF9177-09A0-4FB2-A33D-A72C20F3357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98019665"/>
                  </p:ext>
                </p:extLst>
              </p:nvPr>
            </p:nvGraphicFramePr>
            <p:xfrm>
              <a:off x="0" y="1188720"/>
              <a:ext cx="12192000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524000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524000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chemeClr val="accent2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23515825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–1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+16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737428981"/>
                      </a:ext>
                    </a:extLst>
                  </a:tr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33" t="-71053" r="-701667" b="-118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E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=14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F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=15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2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X &lt; Y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6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4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.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=11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A</a:t>
                          </a:r>
                          <a:r>
                            <a:rPr lang="en-US" sz="20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=10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4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F731661-4F84-4B8A-8D6B-2F3A321220DD}"/>
              </a:ext>
            </a:extLst>
          </p:cNvPr>
          <p:cNvCxnSpPr>
            <a:cxnSpLocks/>
          </p:cNvCxnSpPr>
          <p:nvPr/>
        </p:nvCxnSpPr>
        <p:spPr>
          <a:xfrm>
            <a:off x="2717800" y="1579418"/>
            <a:ext cx="551873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0546A37-C96C-4467-AC25-157E43C88668}"/>
              </a:ext>
            </a:extLst>
          </p:cNvPr>
          <p:cNvSpPr txBox="1"/>
          <p:nvPr/>
        </p:nvSpPr>
        <p:spPr>
          <a:xfrm>
            <a:off x="4036291" y="4632251"/>
            <a:ext cx="3323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Segoe UI Light (Headings)"/>
                <a:ea typeface="+mj-ea"/>
                <a:cs typeface="+mj-cs"/>
              </a:rPr>
              <a:t>2A.E54 &lt; BF.2B0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C8876B-8908-4306-8D4E-FEF17F728B9D}"/>
              </a:ext>
            </a:extLst>
          </p:cNvPr>
          <p:cNvSpPr/>
          <p:nvPr/>
        </p:nvSpPr>
        <p:spPr>
          <a:xfrm>
            <a:off x="3133558" y="5279522"/>
            <a:ext cx="61562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dirty="0">
                <a:latin typeface="Segoe UI Light (Headings)"/>
              </a:rPr>
              <a:t>Last Borrow </a:t>
            </a:r>
            <a:r>
              <a:rPr lang="en-CA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CA" sz="3600" dirty="0">
                <a:latin typeface="Segoe UI Light (Headings)"/>
              </a:rPr>
              <a:t> Negative Result</a:t>
            </a:r>
            <a:endParaRPr lang="en-US" sz="36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F796E37-4F11-44E4-AB70-8A449AA334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04869"/>
              </p:ext>
            </p:extLst>
          </p:nvPr>
        </p:nvGraphicFramePr>
        <p:xfrm>
          <a:off x="1524000" y="6217920"/>
          <a:ext cx="10668000" cy="640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98408208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01117871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50777267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88752547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59428845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6415603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15257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C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992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9626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magnitude</a:t>
            </a:r>
          </a:p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overflow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374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39695E97-1B79-4D8F-9466-18ADA7B51633}"/>
              </a:ext>
            </a:extLst>
          </p:cNvPr>
          <p:cNvGraphicFramePr>
            <a:graphicFrameLocks noGrp="1"/>
          </p:cNvGraphicFramePr>
          <p:nvPr/>
        </p:nvGraphicFramePr>
        <p:xfrm>
          <a:off x="2" y="2428240"/>
          <a:ext cx="12191999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1041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3751134859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latin typeface="Segoe UI Light (Headings)"/>
                        </a:rPr>
                        <a:t>r</a:t>
                      </a:r>
                      <a:r>
                        <a:rPr lang="en-US" sz="3200" strike="noStrike" baseline="30000" dirty="0">
                          <a:latin typeface="Segoe UI Light (Headings)"/>
                        </a:rPr>
                        <a:t>n-1</a:t>
                      </a:r>
                      <a:endParaRPr lang="en-US" sz="3200" strike="noStrike" dirty="0">
                        <a:latin typeface="Segoe UI Light (Headings)"/>
                      </a:endParaRP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n-2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n-3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r</a:t>
                      </a:r>
                      <a:r>
                        <a:rPr lang="en-US" sz="3200" baseline="30000" dirty="0">
                          <a:latin typeface="Segoe UI Light (Headings)"/>
                        </a:rPr>
                        <a:t>0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Positive Numbers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64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Nonzero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Negative Numbers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  <p:sp>
        <p:nvSpPr>
          <p:cNvPr id="3" name="Left Brace 2">
            <a:extLst>
              <a:ext uri="{FF2B5EF4-FFF2-40B4-BE49-F238E27FC236}">
                <a16:creationId xmlns:a16="http://schemas.microsoft.com/office/drawing/2014/main" id="{C20E80B1-6403-4810-895B-F34ACC51ADF6}"/>
              </a:ext>
            </a:extLst>
          </p:cNvPr>
          <p:cNvSpPr/>
          <p:nvPr/>
        </p:nvSpPr>
        <p:spPr>
          <a:xfrm rot="16200000">
            <a:off x="6769100" y="-836676"/>
            <a:ext cx="420624" cy="10425175"/>
          </a:xfrm>
          <a:prstGeom prst="leftBrace">
            <a:avLst>
              <a:gd name="adj1" fmla="val 43103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0F33A3-37F6-4C20-ADD6-CAACD3B44EEE}"/>
              </a:ext>
            </a:extLst>
          </p:cNvPr>
          <p:cNvSpPr txBox="1"/>
          <p:nvPr/>
        </p:nvSpPr>
        <p:spPr>
          <a:xfrm>
            <a:off x="6096000" y="4737100"/>
            <a:ext cx="20409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Magnitude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B5525F-E5B3-46CF-8CE8-1796FB1006D7}"/>
              </a:ext>
            </a:extLst>
          </p:cNvPr>
          <p:cNvSpPr txBox="1"/>
          <p:nvPr/>
        </p:nvSpPr>
        <p:spPr>
          <a:xfrm>
            <a:off x="203200" y="4737099"/>
            <a:ext cx="13580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Signed</a:t>
            </a:r>
          </a:p>
        </p:txBody>
      </p:sp>
    </p:spTree>
    <p:extLst>
      <p:ext uri="{BB962C8B-B14F-4D97-AF65-F5344CB8AC3E}">
        <p14:creationId xmlns:p14="http://schemas.microsoft.com/office/powerpoint/2010/main" val="1199627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02228910"/>
                  </p:ext>
                </p:extLst>
              </p:nvPr>
            </p:nvGraphicFramePr>
            <p:xfrm>
              <a:off x="4" y="1402080"/>
              <a:ext cx="12191996" cy="40538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150950">
                      <a:extLst>
                        <a:ext uri="{9D8B030D-6E8A-4147-A177-3AD203B41FA5}">
                          <a16:colId xmlns:a16="http://schemas.microsoft.com/office/drawing/2014/main" val="206149633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3392698401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643148">
                      <a:extLst>
                        <a:ext uri="{9D8B030D-6E8A-4147-A177-3AD203B41FA5}">
                          <a16:colId xmlns:a16="http://schemas.microsoft.com/office/drawing/2014/main" val="3561052736"/>
                        </a:ext>
                      </a:extLst>
                    </a:gridCol>
                    <a:gridCol w="2643148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 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highlight>
                              <a:srgbClr val="FF00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X&lt;Y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X–Y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70450175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highlight>
                              <a:srgbClr val="FF00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22635078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kern="120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X&lt;Y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X–Y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kern="120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 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highlight>
                              <a:srgbClr val="FF00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155519100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kern="120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X&gt;Y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–X+Y=Y–X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8321638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02228910"/>
                  </p:ext>
                </p:extLst>
              </p:nvPr>
            </p:nvGraphicFramePr>
            <p:xfrm>
              <a:off x="4" y="1402080"/>
              <a:ext cx="12191996" cy="40538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150950">
                      <a:extLst>
                        <a:ext uri="{9D8B030D-6E8A-4147-A177-3AD203B41FA5}">
                          <a16:colId xmlns:a16="http://schemas.microsoft.com/office/drawing/2014/main" val="206149633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3392698401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643148">
                      <a:extLst>
                        <a:ext uri="{9D8B030D-6E8A-4147-A177-3AD203B41FA5}">
                          <a16:colId xmlns:a16="http://schemas.microsoft.com/office/drawing/2014/main" val="3561052736"/>
                        </a:ext>
                      </a:extLst>
                    </a:gridCol>
                    <a:gridCol w="2643148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 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highlight>
                              <a:srgbClr val="FF00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X&lt;Y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X–Y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7045017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highlight>
                              <a:srgbClr val="FF00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22635078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000" t="-410870" r="-758242" b="-2304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X&lt;Y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X–Y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000" t="-522222" r="-758242" b="-1355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 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highlight>
                              <a:srgbClr val="FF00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155519100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000" t="-608696" r="-758242" b="-326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X&gt;Y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–X+Y=Y–X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8321638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9D7573DC-C667-4D9B-B36D-69A12853B5F9}"/>
              </a:ext>
            </a:extLst>
          </p:cNvPr>
          <p:cNvSpPr/>
          <p:nvPr/>
        </p:nvSpPr>
        <p:spPr>
          <a:xfrm>
            <a:off x="5406305" y="774412"/>
            <a:ext cx="1861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Segoe UI Light (Headings)"/>
              </a:rPr>
              <a:t>Overflow!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CB549A0C-ED68-4291-8C3E-FDA826105AD3}"/>
              </a:ext>
            </a:extLst>
          </p:cNvPr>
          <p:cNvSpPr/>
          <p:nvPr/>
        </p:nvSpPr>
        <p:spPr>
          <a:xfrm>
            <a:off x="8229600" y="944880"/>
            <a:ext cx="2705100" cy="914400"/>
          </a:xfrm>
          <a:prstGeom prst="arc">
            <a:avLst>
              <a:gd name="adj1" fmla="val 10979555"/>
              <a:gd name="adj2" fmla="val 21404699"/>
            </a:avLst>
          </a:prstGeom>
          <a:ln w="25400">
            <a:solidFill>
              <a:srgbClr val="FF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93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66780476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600" i="1" kern="12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Base-2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66780476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23" t="-4762" r="-727984" b="-9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640430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41003808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600" i="1" kern="12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j-ea"/>
                                    <a:cs typeface="+mj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Base-2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600" i="1" kern="120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(14)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10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41003808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23" t="-4762" r="-727984" b="-9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79032" t="-114286" r="-470645" b="-1028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002116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2802420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600" i="1" kern="1200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j-ea"/>
                                    <a:cs typeface="+mj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Base-2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600" i="1" kern="120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(14)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10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2802420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23" t="-4762" r="-727984" b="-9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79032" t="-114286" r="-470645" b="-1028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A7A8F8CE-24BA-449F-939B-57F286CAFC84}"/>
              </a:ext>
            </a:extLst>
          </p:cNvPr>
          <p:cNvSpPr/>
          <p:nvPr/>
        </p:nvSpPr>
        <p:spPr>
          <a:xfrm>
            <a:off x="4087277" y="1822549"/>
            <a:ext cx="20954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Segoe UI Light (Headings)"/>
              </a:rPr>
              <a:t>+X – (– Y)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18840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55379117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US" sz="3600" dirty="0" smtClean="0">
                                    <a:highlight>
                                      <a:srgbClr val="FFFF00"/>
                                    </a:highlight>
                                    <a:latin typeface="Segoe UI Light (Headings)"/>
                                  </a:rPr>
                                  <m:t>+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Base-2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600" i="1" kern="120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(14)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10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55379117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55" t="-4605" r="-725641" b="-1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79730" t="-116000" r="-473649" b="-10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A7A8F8CE-24BA-449F-939B-57F286CAFC84}"/>
              </a:ext>
            </a:extLst>
          </p:cNvPr>
          <p:cNvSpPr/>
          <p:nvPr/>
        </p:nvSpPr>
        <p:spPr>
          <a:xfrm>
            <a:off x="4087277" y="1822549"/>
            <a:ext cx="40174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Segoe UI Light (Headings)"/>
              </a:rPr>
              <a:t>+X – (– Y) = +(X</a:t>
            </a:r>
            <a:r>
              <a:rPr lang="en-US" sz="3600" dirty="0">
                <a:highlight>
                  <a:srgbClr val="FFFF00"/>
                </a:highlight>
                <a:latin typeface="Segoe UI Light (Headings)"/>
              </a:rPr>
              <a:t>+</a:t>
            </a:r>
            <a:r>
              <a:rPr lang="en-US" sz="3600" dirty="0">
                <a:latin typeface="Segoe UI Light (Headings)"/>
              </a:rPr>
              <a:t>Y)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38044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25452751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US" sz="3600" dirty="0" smtClean="0">
                                    <a:highlight>
                                      <a:srgbClr val="FFFF00"/>
                                    </a:highlight>
                                    <a:latin typeface="Segoe UI Light (Headings)"/>
                                  </a:rPr>
                                  <m:t>+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Base-2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600" i="1" kern="120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(14)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10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25452751"/>
                  </p:ext>
                </p:extLst>
              </p:nvPr>
            </p:nvGraphicFramePr>
            <p:xfrm>
              <a:off x="1" y="2468880"/>
              <a:ext cx="12246986" cy="192024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9649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9443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9649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55" t="-4605" r="-725641" b="-118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79730" t="-116000" r="-473649" b="-138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A7A8F8CE-24BA-449F-939B-57F286CAFC84}"/>
              </a:ext>
            </a:extLst>
          </p:cNvPr>
          <p:cNvSpPr/>
          <p:nvPr/>
        </p:nvSpPr>
        <p:spPr>
          <a:xfrm>
            <a:off x="4087277" y="1822549"/>
            <a:ext cx="40174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Segoe UI Light (Headings)"/>
              </a:rPr>
              <a:t>+X – (– Y) = </a:t>
            </a:r>
            <a:r>
              <a:rPr lang="en-US" sz="3600" dirty="0">
                <a:highlight>
                  <a:srgbClr val="00FF00"/>
                </a:highlight>
                <a:latin typeface="Segoe UI Light (Headings)"/>
              </a:rPr>
              <a:t>+</a:t>
            </a:r>
            <a:r>
              <a:rPr lang="en-US" sz="3600" dirty="0">
                <a:latin typeface="Segoe UI Light (Headings)"/>
              </a:rPr>
              <a:t>(X</a:t>
            </a:r>
            <a:r>
              <a:rPr lang="en-US" sz="3600" dirty="0">
                <a:highlight>
                  <a:srgbClr val="FFFF00"/>
                </a:highlight>
                <a:latin typeface="Segoe UI Light (Headings)"/>
              </a:rPr>
              <a:t>+</a:t>
            </a:r>
            <a:r>
              <a:rPr lang="en-US" sz="3600" dirty="0">
                <a:latin typeface="Segoe UI Light (Headings)"/>
              </a:rPr>
              <a:t>Y)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43415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53884221"/>
                  </p:ext>
                </p:extLst>
              </p:nvPr>
            </p:nvGraphicFramePr>
            <p:xfrm>
              <a:off x="1" y="2468880"/>
              <a:ext cx="12192002" cy="256032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3006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096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600" kern="1200" baseline="-250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03413122"/>
                      </a:ext>
                    </a:extLst>
                  </a:tr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US" sz="3600" dirty="0" smtClean="0">
                                    <a:highlight>
                                      <a:srgbClr val="FFFF00"/>
                                    </a:highlight>
                                    <a:latin typeface="Segoe UI Light (Headings)"/>
                                  </a:rPr>
                                  <m:t>+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Base-2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600" i="1" kern="120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(14)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10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53884221"/>
                  </p:ext>
                </p:extLst>
              </p:nvPr>
            </p:nvGraphicFramePr>
            <p:xfrm>
              <a:off x="1" y="2468880"/>
              <a:ext cx="12192002" cy="256032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3006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096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600" kern="1200" baseline="-250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03413122"/>
                      </a:ext>
                    </a:extLst>
                  </a:tr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62" t="-38411" r="-729310" b="-1192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79054" t="-211765" r="-471622" b="-13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A7A8F8CE-24BA-449F-939B-57F286CAFC84}"/>
              </a:ext>
            </a:extLst>
          </p:cNvPr>
          <p:cNvSpPr/>
          <p:nvPr/>
        </p:nvSpPr>
        <p:spPr>
          <a:xfrm>
            <a:off x="4087277" y="1822549"/>
            <a:ext cx="40174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Segoe UI Light (Headings)"/>
              </a:rPr>
              <a:t>+X – (– Y) = +(X</a:t>
            </a:r>
            <a:r>
              <a:rPr lang="en-US" sz="3600" dirty="0">
                <a:highlight>
                  <a:srgbClr val="FFFF00"/>
                </a:highlight>
                <a:latin typeface="Segoe UI Light (Headings)"/>
              </a:rPr>
              <a:t>+</a:t>
            </a:r>
            <a:r>
              <a:rPr lang="en-US" sz="3600" dirty="0">
                <a:latin typeface="Segoe UI Light (Headings)"/>
              </a:rPr>
              <a:t>Y)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23500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00774297"/>
                  </p:ext>
                </p:extLst>
              </p:nvPr>
            </p:nvGraphicFramePr>
            <p:xfrm>
              <a:off x="1" y="2468880"/>
              <a:ext cx="12192002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3006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096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600" kern="1200" baseline="-250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03413122"/>
                      </a:ext>
                    </a:extLst>
                  </a:tr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US" sz="3600" dirty="0" smtClean="0">
                                    <a:highlight>
                                      <a:srgbClr val="FFFF00"/>
                                    </a:highlight>
                                    <a:latin typeface="Segoe UI Light (Headings)"/>
                                  </a:rPr>
                                  <m:t>+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Base-2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600" i="1" kern="120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(14)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10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 gridSpan="7"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If you consider the last carry </a:t>
                          </a: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  <a:sym typeface="Wingdings" panose="05000000000000000000" pitchFamily="2" charset="2"/>
                            </a:rPr>
                            <a:t> </a:t>
                          </a:r>
                          <a14:m>
                            <m:oMath xmlns:m="http://schemas.openxmlformats.org/officeDocument/2006/math">
                              <m:r>
                                <a:rPr lang="en-US" sz="3600" i="1" kern="120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  <a:sym typeface="Wingdings" panose="05000000000000000000" pitchFamily="2" charset="2"/>
                            </a:rPr>
                            <a:t>(9)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  <a:sym typeface="Wingdings" panose="05000000000000000000" pitchFamily="2" charset="2"/>
                            </a:rPr>
                            <a:t>10</a:t>
                          </a: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  <a:sym typeface="Wingdings" panose="05000000000000000000" pitchFamily="2" charset="2"/>
                            </a:rPr>
                            <a:t>  Negative!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26358259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00774297"/>
                  </p:ext>
                </p:extLst>
              </p:nvPr>
            </p:nvGraphicFramePr>
            <p:xfrm>
              <a:off x="1" y="2468880"/>
              <a:ext cx="12192002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3006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096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600" kern="1200" baseline="-250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03413122"/>
                      </a:ext>
                    </a:extLst>
                  </a:tr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62" t="-38411" r="-729310" b="-456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79054" t="-211765" r="-471622" b="-23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 gridSpan="7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2"/>
                          <a:stretch>
                            <a:fillRect l="-13846" t="-409804" r="-118" b="-35294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26358259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A7A8F8CE-24BA-449F-939B-57F286CAFC84}"/>
              </a:ext>
            </a:extLst>
          </p:cNvPr>
          <p:cNvSpPr/>
          <p:nvPr/>
        </p:nvSpPr>
        <p:spPr>
          <a:xfrm>
            <a:off x="4087277" y="1822549"/>
            <a:ext cx="40174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Segoe UI Light (Headings)"/>
              </a:rPr>
              <a:t>+X – (– Y) = +(X</a:t>
            </a:r>
            <a:r>
              <a:rPr lang="en-US" sz="3600" dirty="0">
                <a:highlight>
                  <a:srgbClr val="FFFF00"/>
                </a:highlight>
                <a:latin typeface="Segoe UI Light (Headings)"/>
              </a:rPr>
              <a:t>+</a:t>
            </a:r>
            <a:r>
              <a:rPr lang="en-US" sz="3600" dirty="0">
                <a:latin typeface="Segoe UI Light (Headings)"/>
              </a:rPr>
              <a:t>Y)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600178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74805494"/>
                  </p:ext>
                </p:extLst>
              </p:nvPr>
            </p:nvGraphicFramePr>
            <p:xfrm>
              <a:off x="1" y="2468880"/>
              <a:ext cx="12192002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3006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096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600" kern="1200" baseline="-250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03413122"/>
                      </a:ext>
                    </a:extLst>
                  </a:tr>
                  <a:tr h="370840">
                    <a:tc rowSpan="3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US" sz="3600" dirty="0" smtClean="0">
                                    <a:latin typeface="Segoe UI Light (Headings)"/>
                                  </a:rPr>
                                  <m:t>+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Base-2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600" i="1" kern="1200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(14)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10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 dirty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 dirty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 gridSpan="7"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  <a:sym typeface="Wingdings" panose="05000000000000000000" pitchFamily="2" charset="2"/>
                            </a:rPr>
                            <a:t>Overflow: The result is not reliable!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26358259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60A91F5A-D112-41E5-9B9F-F75BEA79FD0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74805494"/>
                  </p:ext>
                </p:extLst>
              </p:nvPr>
            </p:nvGraphicFramePr>
            <p:xfrm>
              <a:off x="1" y="2468880"/>
              <a:ext cx="12192002" cy="320040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473006">
                      <a:extLst>
                        <a:ext uri="{9D8B030D-6E8A-4147-A177-3AD203B41FA5}">
                          <a16:colId xmlns:a16="http://schemas.microsoft.com/office/drawing/2014/main" val="2321808628"/>
                        </a:ext>
                      </a:extLst>
                    </a:gridCol>
                    <a:gridCol w="1880960">
                      <a:extLst>
                        <a:ext uri="{9D8B030D-6E8A-4147-A177-3AD203B41FA5}">
                          <a16:colId xmlns:a16="http://schemas.microsoft.com/office/drawing/2014/main" val="3767140037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6130632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53664640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448427988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3630365529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84201586"/>
                        </a:ext>
                      </a:extLst>
                    </a:gridCol>
                    <a:gridCol w="1473006">
                      <a:extLst>
                        <a:ext uri="{9D8B030D-6E8A-4147-A177-3AD203B41FA5}">
                          <a16:colId xmlns:a16="http://schemas.microsoft.com/office/drawing/2014/main" val="2841234011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600" kern="1200" baseline="-25000" dirty="0">
                            <a:solidFill>
                              <a:schemeClr val="tx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03413122"/>
                      </a:ext>
                    </a:extLst>
                  </a:tr>
                  <a:tr h="640080">
                    <a:tc row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862" t="-38411" r="-729310" b="-456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+(27)</a:t>
                          </a:r>
                          <a:r>
                            <a:rPr lang="en-US" sz="3600" kern="1200" baseline="-250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21397834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79054" t="-211765" r="-471622" b="-23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1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</a:rPr>
                            <a:t>0</a:t>
                          </a:r>
                        </a:p>
                      </a:txBody>
                      <a:tcP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39386671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 dirty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CA" sz="3600" b="0" i="0" u="none" strike="noStrike" kern="1200" cap="all" spc="0" normalizeH="0" baseline="0" noProof="0" dirty="0">
                              <a:ln>
                                <a:noFill/>
                              </a:ln>
                              <a:solidFill>
                                <a:prstClr val="white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░</a:t>
                          </a:r>
                          <a:endParaRPr kumimoji="0" lang="en-US" sz="3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24879111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/>
                    </a:tc>
                    <a:tc gridSpan="7">
                      <a:txBody>
                        <a:bodyPr/>
                        <a:lstStyle/>
                        <a:p>
                          <a:pPr algn="ctr"/>
                          <a:r>
                            <a:rPr lang="en-US" sz="3600" kern="1200" dirty="0">
                              <a:solidFill>
                                <a:schemeClr val="tx1"/>
                              </a:solidFill>
                              <a:latin typeface="Segoe UI Light (Headings)"/>
                              <a:ea typeface="+mj-ea"/>
                              <a:cs typeface="+mj-cs"/>
                              <a:sym typeface="Wingdings" panose="05000000000000000000" pitchFamily="2" charset="2"/>
                            </a:rPr>
                            <a:t>Overflow: The result is not reliable!</a:t>
                          </a:r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600" kern="1200" dirty="0">
                            <a:solidFill>
                              <a:schemeClr val="tx1"/>
                            </a:solidFill>
                            <a:latin typeface="Segoe UI Light (Headings)"/>
                            <a:ea typeface="+mj-ea"/>
                            <a:cs typeface="+mj-cs"/>
                          </a:endParaRP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26358259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A7A8F8CE-24BA-449F-939B-57F286CAFC84}"/>
              </a:ext>
            </a:extLst>
          </p:cNvPr>
          <p:cNvSpPr/>
          <p:nvPr/>
        </p:nvSpPr>
        <p:spPr>
          <a:xfrm>
            <a:off x="4087277" y="1822549"/>
            <a:ext cx="40174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Segoe UI Light (Headings)"/>
              </a:rPr>
              <a:t>+X – (– Y) = +(X+Y)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188781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complement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2611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ross 8">
            <a:extLst>
              <a:ext uri="{FF2B5EF4-FFF2-40B4-BE49-F238E27FC236}">
                <a16:creationId xmlns:a16="http://schemas.microsoft.com/office/drawing/2014/main" id="{9D9B2226-CEEC-4E94-8B28-3211A2E920FD}"/>
              </a:ext>
            </a:extLst>
          </p:cNvPr>
          <p:cNvSpPr/>
          <p:nvPr/>
        </p:nvSpPr>
        <p:spPr>
          <a:xfrm rot="2740806">
            <a:off x="9702800" y="4572287"/>
            <a:ext cx="914400" cy="914400"/>
          </a:xfrm>
          <a:prstGeom prst="plus">
            <a:avLst>
              <a:gd name="adj" fmla="val 45130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39695E97-1B79-4D8F-9466-18ADA7B51633}"/>
              </a:ext>
            </a:extLst>
          </p:cNvPr>
          <p:cNvGraphicFramePr>
            <a:graphicFrameLocks noGrp="1"/>
          </p:cNvGraphicFramePr>
          <p:nvPr/>
        </p:nvGraphicFramePr>
        <p:xfrm>
          <a:off x="2" y="2428240"/>
          <a:ext cx="12191999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1041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3751134859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latin typeface="Segoe UI Light (Headings)"/>
                        </a:rPr>
                        <a:t>r</a:t>
                      </a:r>
                      <a:r>
                        <a:rPr lang="en-US" sz="3200" strike="noStrike" baseline="30000" dirty="0">
                          <a:latin typeface="Segoe UI Light (Headings)"/>
                        </a:rPr>
                        <a:t>n-1</a:t>
                      </a:r>
                      <a:endParaRPr lang="en-US" sz="3200" strike="noStrike" dirty="0">
                        <a:latin typeface="Segoe UI Light (Headings)"/>
                      </a:endParaRP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n-2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n-3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r</a:t>
                      </a:r>
                      <a:r>
                        <a:rPr lang="en-US" sz="3200" baseline="30000" dirty="0">
                          <a:latin typeface="Segoe UI Light (Headings)"/>
                        </a:rPr>
                        <a:t>0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Positive Numbers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64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Nonzero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Negative Numbers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9CB6B36-EDA7-48F1-81C8-A1DE42401270}"/>
              </a:ext>
            </a:extLst>
          </p:cNvPr>
          <p:cNvSpPr txBox="1"/>
          <p:nvPr/>
        </p:nvSpPr>
        <p:spPr>
          <a:xfrm>
            <a:off x="6336248" y="4737100"/>
            <a:ext cx="42682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0 </a:t>
            </a:r>
            <a:r>
              <a:rPr lang="en-US" sz="3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 Max = r</a:t>
            </a:r>
            <a:r>
              <a:rPr lang="en-US" sz="3200" baseline="30000" dirty="0">
                <a:solidFill>
                  <a:schemeClr val="dk1"/>
                </a:solidFill>
                <a:latin typeface="Segoe UI Light (Headings)"/>
              </a:rPr>
              <a:t>n-1 </a:t>
            </a:r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-1 = </a:t>
            </a:r>
            <a:r>
              <a:rPr lang="en-US" sz="3200" dirty="0" err="1">
                <a:solidFill>
                  <a:schemeClr val="dk1"/>
                </a:solidFill>
                <a:latin typeface="Segoe UI Light (Headings)"/>
              </a:rPr>
              <a:t>r</a:t>
            </a:r>
            <a:r>
              <a:rPr lang="en-US" sz="3200" baseline="30000" dirty="0" err="1">
                <a:solidFill>
                  <a:schemeClr val="dk1"/>
                </a:solidFill>
                <a:latin typeface="Segoe UI Light (Headings)"/>
              </a:rPr>
              <a:t>n</a:t>
            </a:r>
            <a:r>
              <a:rPr lang="en-US" sz="3200" baseline="30000" dirty="0">
                <a:solidFill>
                  <a:schemeClr val="dk1"/>
                </a:solidFill>
                <a:latin typeface="Segoe UI Light (Headings)"/>
              </a:rPr>
              <a:t> </a:t>
            </a:r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-1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F89ACA-5BE9-48BE-AD60-8AC03AB16153}"/>
              </a:ext>
            </a:extLst>
          </p:cNvPr>
          <p:cNvSpPr/>
          <p:nvPr/>
        </p:nvSpPr>
        <p:spPr>
          <a:xfrm>
            <a:off x="3428984" y="5257800"/>
            <a:ext cx="33782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  <a:latin typeface="Segoe UI Light (Headings)"/>
              </a:rPr>
              <a:t>Min= - (r</a:t>
            </a:r>
            <a:r>
              <a:rPr lang="en-US" sz="3200" baseline="30000" dirty="0">
                <a:solidFill>
                  <a:prstClr val="black"/>
                </a:solidFill>
                <a:latin typeface="Segoe UI Light (Headings)"/>
              </a:rPr>
              <a:t>n-1 </a:t>
            </a:r>
            <a:r>
              <a:rPr lang="en-US" sz="3200" dirty="0">
                <a:solidFill>
                  <a:prstClr val="black"/>
                </a:solidFill>
                <a:latin typeface="Segoe UI Light (Headings)"/>
              </a:rPr>
              <a:t>-1) ← 0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E7BEA9-29CA-49BB-BBF8-4EA584AF0475}"/>
              </a:ext>
            </a:extLst>
          </p:cNvPr>
          <p:cNvSpPr/>
          <p:nvPr/>
        </p:nvSpPr>
        <p:spPr>
          <a:xfrm>
            <a:off x="3213084" y="1536125"/>
            <a:ext cx="609634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  <a:latin typeface="Segoe UI Light (Headings)"/>
              </a:rPr>
              <a:t>Give up left most position for sign!</a:t>
            </a:r>
            <a:endParaRPr lang="en-US" dirty="0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573C64-AAB0-451B-BB08-589A79CA1DE0}"/>
              </a:ext>
            </a:extLst>
          </p:cNvPr>
          <p:cNvSpPr/>
          <p:nvPr/>
        </p:nvSpPr>
        <p:spPr>
          <a:xfrm rot="2740806">
            <a:off x="6136492" y="5092987"/>
            <a:ext cx="914400" cy="914400"/>
          </a:xfrm>
          <a:prstGeom prst="plus">
            <a:avLst>
              <a:gd name="adj" fmla="val 45130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484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ross 8">
            <a:extLst>
              <a:ext uri="{FF2B5EF4-FFF2-40B4-BE49-F238E27FC236}">
                <a16:creationId xmlns:a16="http://schemas.microsoft.com/office/drawing/2014/main" id="{9D9B2226-CEEC-4E94-8B28-3211A2E920FD}"/>
              </a:ext>
            </a:extLst>
          </p:cNvPr>
          <p:cNvSpPr/>
          <p:nvPr/>
        </p:nvSpPr>
        <p:spPr>
          <a:xfrm rot="2740806">
            <a:off x="9702800" y="4572287"/>
            <a:ext cx="914400" cy="914400"/>
          </a:xfrm>
          <a:prstGeom prst="plus">
            <a:avLst>
              <a:gd name="adj" fmla="val 45130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39695E97-1B79-4D8F-9466-18ADA7B51633}"/>
              </a:ext>
            </a:extLst>
          </p:cNvPr>
          <p:cNvGraphicFramePr>
            <a:graphicFrameLocks noGrp="1"/>
          </p:cNvGraphicFramePr>
          <p:nvPr/>
        </p:nvGraphicFramePr>
        <p:xfrm>
          <a:off x="2" y="2428240"/>
          <a:ext cx="12191999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1041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3751134859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738493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noStrike" dirty="0" err="1">
                          <a:latin typeface="Segoe UI Light (Headings)"/>
                        </a:rPr>
                        <a:t>r</a:t>
                      </a:r>
                      <a:r>
                        <a:rPr lang="en-US" sz="3200" strike="noStrike" baseline="30000" dirty="0" err="1">
                          <a:latin typeface="Segoe UI Light (Headings)"/>
                        </a:rPr>
                        <a:t>n</a:t>
                      </a:r>
                      <a:r>
                        <a:rPr lang="en-US" sz="3200" strike="noStrike" baseline="30000" dirty="0">
                          <a:latin typeface="Segoe UI Light (Headings)"/>
                        </a:rPr>
                        <a:t>–1</a:t>
                      </a:r>
                      <a:endParaRPr lang="en-US" sz="3200" strike="noStrike" dirty="0">
                        <a:latin typeface="Segoe UI Light (Headings)"/>
                      </a:endParaRP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r</a:t>
                      </a:r>
                      <a:r>
                        <a:rPr lang="en-US" sz="3200" baseline="30000" dirty="0">
                          <a:latin typeface="Segoe UI Light (Headings)"/>
                        </a:rPr>
                        <a:t>0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Positive Numbers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64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Nonzero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Negative Numbers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9CB6B36-EDA7-48F1-81C8-A1DE42401270}"/>
              </a:ext>
            </a:extLst>
          </p:cNvPr>
          <p:cNvSpPr txBox="1"/>
          <p:nvPr/>
        </p:nvSpPr>
        <p:spPr>
          <a:xfrm>
            <a:off x="6001220" y="4737100"/>
            <a:ext cx="4603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+0 </a:t>
            </a:r>
            <a:r>
              <a:rPr lang="en-US" sz="32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 Max = </a:t>
            </a:r>
            <a:r>
              <a:rPr lang="en-US" sz="3200" dirty="0" err="1">
                <a:solidFill>
                  <a:schemeClr val="dk1"/>
                </a:solidFill>
                <a:latin typeface="Segoe UI Light (Headings)"/>
              </a:rPr>
              <a:t>r</a:t>
            </a:r>
            <a:r>
              <a:rPr lang="en-US" sz="3200" baseline="30000" dirty="0" err="1">
                <a:solidFill>
                  <a:schemeClr val="dk1"/>
                </a:solidFill>
                <a:latin typeface="Segoe UI Light (Headings)"/>
              </a:rPr>
              <a:t>n</a:t>
            </a:r>
            <a:r>
              <a:rPr lang="en-US" sz="3200" baseline="30000" dirty="0">
                <a:solidFill>
                  <a:schemeClr val="dk1"/>
                </a:solidFill>
                <a:latin typeface="Segoe UI Light (Headings)"/>
              </a:rPr>
              <a:t>–1 </a:t>
            </a:r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–1 = </a:t>
            </a:r>
            <a:r>
              <a:rPr lang="en-US" sz="3200" dirty="0" err="1">
                <a:solidFill>
                  <a:schemeClr val="dk1"/>
                </a:solidFill>
                <a:latin typeface="Segoe UI Light (Headings)"/>
              </a:rPr>
              <a:t>r</a:t>
            </a:r>
            <a:r>
              <a:rPr lang="en-US" sz="3200" baseline="30000" dirty="0" err="1">
                <a:solidFill>
                  <a:schemeClr val="dk1"/>
                </a:solidFill>
                <a:latin typeface="Segoe UI Light (Headings)"/>
              </a:rPr>
              <a:t>n</a:t>
            </a:r>
            <a:r>
              <a:rPr lang="en-US" sz="3200" baseline="30000" dirty="0">
                <a:solidFill>
                  <a:schemeClr val="dk1"/>
                </a:solidFill>
                <a:latin typeface="Segoe UI Light (Headings)"/>
              </a:rPr>
              <a:t> </a:t>
            </a:r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–1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F89ACA-5BE9-48BE-AD60-8AC03AB16153}"/>
              </a:ext>
            </a:extLst>
          </p:cNvPr>
          <p:cNvSpPr/>
          <p:nvPr/>
        </p:nvSpPr>
        <p:spPr>
          <a:xfrm>
            <a:off x="3428984" y="5257800"/>
            <a:ext cx="36940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  <a:latin typeface="Segoe UI Light (Headings)"/>
              </a:rPr>
              <a:t>Min= – (</a:t>
            </a:r>
            <a:r>
              <a:rPr lang="en-US" sz="3200" dirty="0" err="1">
                <a:solidFill>
                  <a:prstClr val="black"/>
                </a:solidFill>
                <a:latin typeface="Segoe UI Light (Headings)"/>
              </a:rPr>
              <a:t>r</a:t>
            </a:r>
            <a:r>
              <a:rPr lang="en-US" sz="3200" baseline="30000" dirty="0" err="1">
                <a:solidFill>
                  <a:prstClr val="black"/>
                </a:solidFill>
                <a:latin typeface="Segoe UI Light (Headings)"/>
              </a:rPr>
              <a:t>n</a:t>
            </a:r>
            <a:r>
              <a:rPr lang="en-US" sz="3200" baseline="30000" dirty="0">
                <a:solidFill>
                  <a:prstClr val="black"/>
                </a:solidFill>
                <a:latin typeface="Segoe UI Light (Headings)"/>
              </a:rPr>
              <a:t>–1 </a:t>
            </a:r>
            <a:r>
              <a:rPr lang="en-US" sz="3200" dirty="0">
                <a:solidFill>
                  <a:prstClr val="black"/>
                </a:solidFill>
                <a:latin typeface="Segoe UI Light (Headings)"/>
              </a:rPr>
              <a:t>–1) ← –0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E7BEA9-29CA-49BB-BBF8-4EA584AF0475}"/>
              </a:ext>
            </a:extLst>
          </p:cNvPr>
          <p:cNvSpPr/>
          <p:nvPr/>
        </p:nvSpPr>
        <p:spPr>
          <a:xfrm>
            <a:off x="1606010" y="1612836"/>
            <a:ext cx="98471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  <a:latin typeface="Segoe UI Light (Headings)"/>
              </a:rPr>
              <a:t>Give up left most position for sign! </a:t>
            </a:r>
            <a:r>
              <a:rPr lang="en-US" sz="3200" dirty="0">
                <a:solidFill>
                  <a:prstClr val="black"/>
                </a:solidFill>
                <a:highlight>
                  <a:srgbClr val="FFFF00"/>
                </a:highlight>
                <a:latin typeface="Segoe UI Light (Headings)"/>
              </a:rPr>
              <a:t>What are the wastes?</a:t>
            </a:r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51097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Diminished Radix complement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3459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7E6DC4-CCAB-469A-9F2D-388B080AF5D7}"/>
              </a:ext>
            </a:extLst>
          </p:cNvPr>
          <p:cNvSpPr/>
          <p:nvPr/>
        </p:nvSpPr>
        <p:spPr>
          <a:xfrm>
            <a:off x="488950" y="1108263"/>
            <a:ext cx="112141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CA" sz="4400" dirty="0">
                <a:solidFill>
                  <a:prstClr val="black"/>
                </a:solidFill>
                <a:latin typeface="Segoe UI Light (Headings)"/>
              </a:rPr>
              <a:t>Given (N)</a:t>
            </a:r>
            <a:r>
              <a:rPr lang="en-CA" sz="4400" baseline="-25000" dirty="0">
                <a:solidFill>
                  <a:prstClr val="black"/>
                </a:solidFill>
                <a:latin typeface="Segoe UI Light (Headings)"/>
              </a:rPr>
              <a:t>r</a:t>
            </a:r>
            <a:r>
              <a:rPr lang="en-CA" sz="4400" dirty="0">
                <a:solidFill>
                  <a:prstClr val="black"/>
                </a:solidFill>
                <a:latin typeface="Segoe UI Light (Headings)"/>
              </a:rPr>
              <a:t> with n digits, the (r − 1)’s complement of N, i.e., its </a:t>
            </a:r>
            <a:r>
              <a:rPr lang="en-CA" sz="4400" i="1" dirty="0">
                <a:solidFill>
                  <a:prstClr val="black"/>
                </a:solidFill>
                <a:latin typeface="Segoe UI Light (Headings)"/>
              </a:rPr>
              <a:t>diminished radix complement</a:t>
            </a:r>
            <a:r>
              <a:rPr lang="en-CA" sz="4400" dirty="0">
                <a:solidFill>
                  <a:prstClr val="black"/>
                </a:solidFill>
                <a:latin typeface="Segoe UI Light (Headings)"/>
              </a:rPr>
              <a:t>, is defined as (</a:t>
            </a:r>
            <a:r>
              <a:rPr lang="en-CA" sz="4400" dirty="0" err="1">
                <a:solidFill>
                  <a:prstClr val="black"/>
                </a:solidFill>
                <a:latin typeface="Segoe UI Light (Headings)"/>
              </a:rPr>
              <a:t>r</a:t>
            </a:r>
            <a:r>
              <a:rPr lang="en-CA" sz="4400" baseline="30000" dirty="0" err="1">
                <a:solidFill>
                  <a:prstClr val="black"/>
                </a:solidFill>
                <a:latin typeface="Segoe UI Light (Headings)"/>
              </a:rPr>
              <a:t>n</a:t>
            </a:r>
            <a:r>
              <a:rPr lang="en-CA" sz="4400" dirty="0">
                <a:solidFill>
                  <a:prstClr val="black"/>
                </a:solidFill>
                <a:latin typeface="Segoe UI Light (Headings)"/>
              </a:rPr>
              <a:t> − 1) − N.</a:t>
            </a:r>
          </a:p>
          <a:p>
            <a:pPr algn="just"/>
            <a:endParaRPr lang="en-CA" sz="4400" dirty="0">
              <a:solidFill>
                <a:prstClr val="black"/>
              </a:solidFill>
              <a:latin typeface="Segoe UI Light (Headings)"/>
            </a:endParaRPr>
          </a:p>
          <a:p>
            <a:pPr algn="just"/>
            <a:endParaRPr lang="en-CA" sz="4400" dirty="0">
              <a:solidFill>
                <a:prstClr val="black"/>
              </a:solidFill>
              <a:latin typeface="Segoe UI Ligh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32055214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1’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 comp. Base-2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410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2" y="1524000"/>
          <a:ext cx="12191998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Base-2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=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5949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2" y="1524000"/>
          <a:ext cx="12191998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Base-2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=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08587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2" y="1524000"/>
          <a:ext cx="12191998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Base-2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=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5 digits of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58BA1C8-A750-42F3-B69F-43D460930C96}"/>
              </a:ext>
            </a:extLst>
          </p:cNvPr>
          <p:cNvCxnSpPr/>
          <p:nvPr/>
        </p:nvCxnSpPr>
        <p:spPr>
          <a:xfrm flipV="1">
            <a:off x="8483600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54C61A1-D9CE-4266-98AB-EB9D543F2A4C}"/>
              </a:ext>
            </a:extLst>
          </p:cNvPr>
          <p:cNvCxnSpPr/>
          <p:nvPr/>
        </p:nvCxnSpPr>
        <p:spPr>
          <a:xfrm flipV="1">
            <a:off x="6743700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F64BBF2-8C68-47E1-B4A8-45BA81587939}"/>
              </a:ext>
            </a:extLst>
          </p:cNvPr>
          <p:cNvCxnSpPr/>
          <p:nvPr/>
        </p:nvCxnSpPr>
        <p:spPr>
          <a:xfrm flipV="1">
            <a:off x="4978401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6F39A4E-6178-42A8-9CE0-D0B7FC0E775C}"/>
              </a:ext>
            </a:extLst>
          </p:cNvPr>
          <p:cNvCxnSpPr>
            <a:cxnSpLocks/>
          </p:cNvCxnSpPr>
          <p:nvPr/>
        </p:nvCxnSpPr>
        <p:spPr>
          <a:xfrm>
            <a:off x="10102850" y="3149600"/>
            <a:ext cx="692150" cy="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874743-07E0-4DDD-BD95-B6EE8C546435}"/>
              </a:ext>
            </a:extLst>
          </p:cNvPr>
          <p:cNvCxnSpPr/>
          <p:nvPr/>
        </p:nvCxnSpPr>
        <p:spPr>
          <a:xfrm flipV="1">
            <a:off x="3238501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1152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103532"/>
              </p:ext>
            </p:extLst>
          </p:nvPr>
        </p:nvGraphicFramePr>
        <p:xfrm>
          <a:off x="2" y="1524000"/>
          <a:ext cx="12192000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45652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Base-2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(2</a:t>
                      </a:r>
                      <a:r>
                        <a:rPr kumimoji="0" lang="en-US" sz="32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–1)–N=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1’s complement of (10101)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=(01010)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NOT on each digit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baseline="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9393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3’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 comp. Base-4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28656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2" y="1524000"/>
          <a:ext cx="12191998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Base-4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=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1678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39695E97-1B79-4D8F-9466-18ADA7B51633}"/>
              </a:ext>
            </a:extLst>
          </p:cNvPr>
          <p:cNvGraphicFramePr>
            <a:graphicFrameLocks noGrp="1"/>
          </p:cNvGraphicFramePr>
          <p:nvPr/>
        </p:nvGraphicFramePr>
        <p:xfrm>
          <a:off x="2" y="0"/>
          <a:ext cx="12191998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1267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3751134859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  <a:gridCol w="535393">
                  <a:extLst>
                    <a:ext uri="{9D8B030D-6E8A-4147-A177-3AD203B41FA5}">
                      <a16:colId xmlns:a16="http://schemas.microsoft.com/office/drawing/2014/main" val="2835575459"/>
                    </a:ext>
                  </a:extLst>
                </a:gridCol>
                <a:gridCol w="2507673">
                  <a:extLst>
                    <a:ext uri="{9D8B030D-6E8A-4147-A177-3AD203B41FA5}">
                      <a16:colId xmlns:a16="http://schemas.microsoft.com/office/drawing/2014/main" val="3594767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sngStrike" dirty="0">
                          <a:latin typeface="Segoe UI Light (Headings)"/>
                        </a:rPr>
                        <a:t>2</a:t>
                      </a:r>
                      <a:r>
                        <a:rPr lang="en-US" sz="3200" strike="sngStrike" baseline="30000" dirty="0">
                          <a:latin typeface="Segoe UI Light (Headings)"/>
                        </a:rPr>
                        <a:t>5</a:t>
                      </a:r>
                      <a:endParaRPr lang="en-US" sz="3200" strike="sngStrike" dirty="0">
                        <a:latin typeface="Segoe UI Light (Headings)"/>
                      </a:endParaRP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2</a:t>
                      </a:r>
                      <a:r>
                        <a:rPr lang="en-US" sz="3200" baseline="30000" dirty="0">
                          <a:latin typeface="Segoe UI Light (Headings)"/>
                        </a:rPr>
                        <a:t>0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i="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+3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487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i="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-5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094855"/>
                  </a:ext>
                </a:extLst>
              </a:tr>
            </a:tbl>
          </a:graphicData>
        </a:graphic>
      </p:graphicFrame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4B470A09-E2FB-F846-9A65-A2A262721B51}"/>
              </a:ext>
            </a:extLst>
          </p:cNvPr>
          <p:cNvGraphicFramePr>
            <a:graphicFrameLocks noGrp="1"/>
          </p:cNvGraphicFramePr>
          <p:nvPr/>
        </p:nvGraphicFramePr>
        <p:xfrm>
          <a:off x="0" y="2757054"/>
          <a:ext cx="12191998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1267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3751134859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521533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  <a:gridCol w="535393">
                  <a:extLst>
                    <a:ext uri="{9D8B030D-6E8A-4147-A177-3AD203B41FA5}">
                      <a16:colId xmlns:a16="http://schemas.microsoft.com/office/drawing/2014/main" val="2835575459"/>
                    </a:ext>
                  </a:extLst>
                </a:gridCol>
                <a:gridCol w="2507673">
                  <a:extLst>
                    <a:ext uri="{9D8B030D-6E8A-4147-A177-3AD203B41FA5}">
                      <a16:colId xmlns:a16="http://schemas.microsoft.com/office/drawing/2014/main" val="3594767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sngStrike" dirty="0">
                          <a:latin typeface="Segoe UI Light (Headings)"/>
                        </a:rPr>
                        <a:t>7</a:t>
                      </a:r>
                      <a:r>
                        <a:rPr lang="en-US" sz="3200" strike="sngStrike" baseline="30000" dirty="0">
                          <a:latin typeface="Segoe UI Light (Headings)"/>
                        </a:rPr>
                        <a:t>5</a:t>
                      </a:r>
                      <a:endParaRPr lang="en-US" sz="3200" strike="sngStrike" dirty="0">
                        <a:latin typeface="Segoe UI Light (Headings)"/>
                      </a:endParaRPr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7</a:t>
                      </a:r>
                      <a:r>
                        <a:rPr lang="en-US" sz="3200" baseline="30000" dirty="0">
                          <a:latin typeface="Segoe UI Light (Headings)"/>
                        </a:rPr>
                        <a:t>0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i="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Segoe UI Light (Headings)"/>
                        </a:rPr>
                        <a:t>+41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487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</a:rPr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i="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highlight>
                            <a:srgbClr val="FFFF00"/>
                          </a:highlight>
                          <a:latin typeface="Segoe UI Light (Headings)"/>
                        </a:rPr>
                        <a:t>-103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094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i="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highlight>
                            <a:srgbClr val="FFFF00"/>
                          </a:highlight>
                          <a:latin typeface="Segoe UI Light (Headings)"/>
                        </a:rPr>
                        <a:t>-103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298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</a:rPr>
                        <a:t>6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" panose="020B0502040204020203" pitchFamily="34" charset="0"/>
                          <a:ea typeface="+mn-ea"/>
                          <a:cs typeface="Segoe UI Light" panose="020B0502040204020203" pitchFamily="34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i="0" dirty="0">
                          <a:solidFill>
                            <a:schemeClr val="tx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highlight>
                            <a:srgbClr val="FFFF00"/>
                          </a:highlight>
                          <a:latin typeface="Segoe UI Light (Headings)"/>
                        </a:rPr>
                        <a:t>-103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972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85577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2" y="1524000"/>
          <a:ext cx="12191998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Base-4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=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5369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2" y="1524000"/>
          <a:ext cx="12191998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Base-4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=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5 digits of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58BA1C8-A750-42F3-B69F-43D460930C96}"/>
              </a:ext>
            </a:extLst>
          </p:cNvPr>
          <p:cNvCxnSpPr/>
          <p:nvPr/>
        </p:nvCxnSpPr>
        <p:spPr>
          <a:xfrm flipV="1">
            <a:off x="8483600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54C61A1-D9CE-4266-98AB-EB9D543F2A4C}"/>
              </a:ext>
            </a:extLst>
          </p:cNvPr>
          <p:cNvCxnSpPr/>
          <p:nvPr/>
        </p:nvCxnSpPr>
        <p:spPr>
          <a:xfrm flipV="1">
            <a:off x="6743700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F64BBF2-8C68-47E1-B4A8-45BA81587939}"/>
              </a:ext>
            </a:extLst>
          </p:cNvPr>
          <p:cNvCxnSpPr/>
          <p:nvPr/>
        </p:nvCxnSpPr>
        <p:spPr>
          <a:xfrm flipV="1">
            <a:off x="4978401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6F39A4E-6178-42A8-9CE0-D0B7FC0E775C}"/>
              </a:ext>
            </a:extLst>
          </p:cNvPr>
          <p:cNvCxnSpPr>
            <a:cxnSpLocks/>
          </p:cNvCxnSpPr>
          <p:nvPr/>
        </p:nvCxnSpPr>
        <p:spPr>
          <a:xfrm>
            <a:off x="10102850" y="3149600"/>
            <a:ext cx="692150" cy="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874743-07E0-4DDD-BD95-B6EE8C546435}"/>
              </a:ext>
            </a:extLst>
          </p:cNvPr>
          <p:cNvCxnSpPr/>
          <p:nvPr/>
        </p:nvCxnSpPr>
        <p:spPr>
          <a:xfrm flipV="1">
            <a:off x="3238501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3384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5204860"/>
              </p:ext>
            </p:extLst>
          </p:nvPr>
        </p:nvGraphicFramePr>
        <p:xfrm>
          <a:off x="2" y="1524000"/>
          <a:ext cx="12192000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45652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Base-4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(4</a:t>
                      </a:r>
                      <a:r>
                        <a:rPr kumimoji="0" lang="en-US" sz="32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–1)–N=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3’s complement of (12130)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=(21203)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3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 Each digit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baseline="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46495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9’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 comp. Base-10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1229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2" y="1524000"/>
          <a:ext cx="12191998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Base-10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10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=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9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5 digits of 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58BA1C8-A750-42F3-B69F-43D460930C96}"/>
              </a:ext>
            </a:extLst>
          </p:cNvPr>
          <p:cNvCxnSpPr/>
          <p:nvPr/>
        </p:nvCxnSpPr>
        <p:spPr>
          <a:xfrm flipV="1">
            <a:off x="8483600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54C61A1-D9CE-4266-98AB-EB9D543F2A4C}"/>
              </a:ext>
            </a:extLst>
          </p:cNvPr>
          <p:cNvCxnSpPr/>
          <p:nvPr/>
        </p:nvCxnSpPr>
        <p:spPr>
          <a:xfrm flipV="1">
            <a:off x="6743700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F64BBF2-8C68-47E1-B4A8-45BA81587939}"/>
              </a:ext>
            </a:extLst>
          </p:cNvPr>
          <p:cNvCxnSpPr/>
          <p:nvPr/>
        </p:nvCxnSpPr>
        <p:spPr>
          <a:xfrm flipV="1">
            <a:off x="4978401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6F39A4E-6178-42A8-9CE0-D0B7FC0E775C}"/>
              </a:ext>
            </a:extLst>
          </p:cNvPr>
          <p:cNvCxnSpPr>
            <a:cxnSpLocks/>
          </p:cNvCxnSpPr>
          <p:nvPr/>
        </p:nvCxnSpPr>
        <p:spPr>
          <a:xfrm>
            <a:off x="10102850" y="3149600"/>
            <a:ext cx="692150" cy="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874743-07E0-4DDD-BD95-B6EE8C546435}"/>
              </a:ext>
            </a:extLst>
          </p:cNvPr>
          <p:cNvCxnSpPr/>
          <p:nvPr/>
        </p:nvCxnSpPr>
        <p:spPr>
          <a:xfrm flipV="1">
            <a:off x="3238501" y="2527300"/>
            <a:ext cx="469900" cy="508000"/>
          </a:xfrm>
          <a:prstGeom prst="straightConnector1">
            <a:avLst/>
          </a:prstGeom>
          <a:ln w="2540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97718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380717"/>
              </p:ext>
            </p:extLst>
          </p:nvPr>
        </p:nvGraphicFramePr>
        <p:xfrm>
          <a:off x="3" y="1524000"/>
          <a:ext cx="12191997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29339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Base-10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10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(10</a:t>
                      </a:r>
                      <a:r>
                        <a:rPr kumimoji="0" lang="en-US" sz="32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–1)–N=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9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9’s complement of (12130)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=(87869)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10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9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 Each digit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baseline="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35437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(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r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–1)’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 comp. Base-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r</a:t>
            </a:r>
            <a:endParaRPr lang="en-CA" sz="6000" cap="all" dirty="0">
              <a:solidFill>
                <a:prstClr val="white"/>
              </a:solidFill>
              <a:latin typeface="Segoe UI Light (Headings)"/>
            </a:endParaRP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67211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3" y="1524000"/>
          <a:ext cx="12191997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29339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Base-r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600" b="0" i="0" u="none" strike="noStrike" kern="1200" cap="none" spc="0" normalizeH="0" baseline="3000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…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r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600" b="0" i="0" u="none" strike="noStrike" kern="1200" cap="none" spc="0" normalizeH="0" baseline="3000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r–1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r–1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 err="1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d</a:t>
                      </a:r>
                      <a:r>
                        <a:rPr lang="en-US" sz="3600" kern="1200" baseline="-25000" dirty="0" err="1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n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d</a:t>
                      </a:r>
                      <a:r>
                        <a:rPr kumimoji="0" lang="en-US" sz="3600" b="0" i="0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d</a:t>
                      </a:r>
                      <a:r>
                        <a:rPr kumimoji="0" lang="en-US" sz="3600" b="0" i="0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d</a:t>
                      </a:r>
                      <a:r>
                        <a:rPr kumimoji="0" lang="en-US" sz="3600" b="0" i="0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3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600" b="0" i="0" u="none" strike="noStrike" kern="1200" cap="none" spc="0" normalizeH="0" baseline="3000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–1)–N=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r–1–</a:t>
                      </a:r>
                      <a:r>
                        <a:rPr lang="en-US" sz="3600" kern="1200" dirty="0" err="1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3600" kern="1200" baseline="-25000" dirty="0" err="1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…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r–1–</a:t>
                      </a:r>
                      <a:r>
                        <a:rPr kumimoji="0" lang="en-US" sz="3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d</a:t>
                      </a:r>
                      <a:r>
                        <a:rPr kumimoji="0" lang="en-US" sz="3600" b="0" i="0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600" b="0" i="0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r–1–</a:t>
                      </a:r>
                      <a:r>
                        <a:rPr kumimoji="0" lang="en-US" sz="3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d</a:t>
                      </a:r>
                      <a:r>
                        <a:rPr kumimoji="0" lang="en-US" sz="3600" b="0" i="0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600" b="0" i="0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r–1–</a:t>
                      </a:r>
                      <a:r>
                        <a:rPr kumimoji="0" lang="en-US" sz="3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d</a:t>
                      </a:r>
                      <a:r>
                        <a:rPr kumimoji="0" lang="en-US" sz="3600" b="0" i="0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600" b="0" i="0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(r–1)’s complement of (N)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r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 (r–1)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 Each digit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baseline="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06536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Radix complement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1849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7E6DC4-CCAB-469A-9F2D-388B080AF5D7}"/>
              </a:ext>
            </a:extLst>
          </p:cNvPr>
          <p:cNvSpPr/>
          <p:nvPr/>
        </p:nvSpPr>
        <p:spPr>
          <a:xfrm>
            <a:off x="736600" y="866963"/>
            <a:ext cx="112141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CA" sz="4000" dirty="0">
                <a:solidFill>
                  <a:prstClr val="black"/>
                </a:solidFill>
                <a:latin typeface="Segoe UI Light (Headings)"/>
              </a:rPr>
              <a:t>Given (N)</a:t>
            </a:r>
            <a:r>
              <a:rPr lang="en-CA" sz="4000" baseline="-25000" dirty="0">
                <a:solidFill>
                  <a:prstClr val="black"/>
                </a:solidFill>
                <a:latin typeface="Segoe UI Light (Headings)"/>
              </a:rPr>
              <a:t>r</a:t>
            </a:r>
            <a:r>
              <a:rPr lang="en-CA" sz="4000" dirty="0">
                <a:solidFill>
                  <a:prstClr val="black"/>
                </a:solidFill>
                <a:latin typeface="Segoe UI Light (Headings)"/>
              </a:rPr>
              <a:t> with n digits, the r’s complement of N, i.e., its </a:t>
            </a:r>
            <a:r>
              <a:rPr lang="en-CA" sz="4000" i="1" dirty="0">
                <a:solidFill>
                  <a:prstClr val="black"/>
                </a:solidFill>
                <a:latin typeface="Segoe UI Light (Headings)"/>
              </a:rPr>
              <a:t>radix complement</a:t>
            </a:r>
            <a:r>
              <a:rPr lang="en-CA" sz="4000" dirty="0">
                <a:solidFill>
                  <a:prstClr val="black"/>
                </a:solidFill>
                <a:latin typeface="Segoe UI Light (Headings)"/>
              </a:rPr>
              <a:t>, is defined as </a:t>
            </a:r>
            <a:r>
              <a:rPr lang="en-CA" sz="4000" dirty="0" err="1">
                <a:solidFill>
                  <a:prstClr val="black"/>
                </a:solidFill>
                <a:latin typeface="Segoe UI Light (Headings)"/>
              </a:rPr>
              <a:t>r</a:t>
            </a:r>
            <a:r>
              <a:rPr lang="en-CA" sz="4000" baseline="30000" dirty="0" err="1">
                <a:solidFill>
                  <a:prstClr val="black"/>
                </a:solidFill>
                <a:latin typeface="Segoe UI Light (Headings)"/>
              </a:rPr>
              <a:t>n</a:t>
            </a:r>
            <a:r>
              <a:rPr lang="en-CA" sz="4000" dirty="0">
                <a:solidFill>
                  <a:prstClr val="black"/>
                </a:solidFill>
                <a:latin typeface="Segoe UI Light (Headings)"/>
              </a:rPr>
              <a:t> − N.</a:t>
            </a:r>
          </a:p>
          <a:p>
            <a:pPr algn="just"/>
            <a:endParaRPr lang="en-CA" sz="4000" dirty="0">
              <a:solidFill>
                <a:prstClr val="black"/>
              </a:solidFill>
              <a:latin typeface="Segoe UI Light (Headings)"/>
            </a:endParaRPr>
          </a:p>
          <a:p>
            <a:pPr algn="just"/>
            <a:endParaRPr lang="en-CA" sz="4000" dirty="0">
              <a:solidFill>
                <a:prstClr val="black"/>
              </a:solidFill>
              <a:latin typeface="Segoe UI Light (Headings)"/>
            </a:endParaRPr>
          </a:p>
          <a:p>
            <a:pPr algn="just"/>
            <a:r>
              <a:rPr lang="en-CA" sz="4000" dirty="0">
                <a:solidFill>
                  <a:prstClr val="black"/>
                </a:solidFill>
                <a:highlight>
                  <a:srgbClr val="FFFF00"/>
                </a:highlight>
                <a:latin typeface="Segoe UI Light (Headings)"/>
              </a:rPr>
              <a:t>Equivalently,</a:t>
            </a:r>
          </a:p>
          <a:p>
            <a:pPr algn="just"/>
            <a:endParaRPr lang="en-CA" sz="4000" dirty="0">
              <a:solidFill>
                <a:prstClr val="black"/>
              </a:solidFill>
              <a:latin typeface="Segoe UI Light (Headings)"/>
            </a:endParaRPr>
          </a:p>
          <a:p>
            <a:pPr algn="just"/>
            <a:r>
              <a:rPr lang="en-CA" sz="4000" dirty="0">
                <a:solidFill>
                  <a:prstClr val="black"/>
                </a:solidFill>
                <a:latin typeface="Segoe UI Light (Headings)"/>
              </a:rPr>
              <a:t>(r–1)’s complement + 1 = [(</a:t>
            </a:r>
            <a:r>
              <a:rPr lang="en-CA" sz="4000" dirty="0" err="1">
                <a:solidFill>
                  <a:prstClr val="black"/>
                </a:solidFill>
                <a:latin typeface="Segoe UI Light (Headings)"/>
              </a:rPr>
              <a:t>r</a:t>
            </a:r>
            <a:r>
              <a:rPr lang="en-CA" sz="4000" baseline="30000" dirty="0" err="1">
                <a:solidFill>
                  <a:prstClr val="black"/>
                </a:solidFill>
                <a:latin typeface="Segoe UI Light (Headings)"/>
              </a:rPr>
              <a:t>n</a:t>
            </a:r>
            <a:r>
              <a:rPr lang="en-CA" sz="4000" baseline="30000" dirty="0">
                <a:solidFill>
                  <a:prstClr val="black"/>
                </a:solidFill>
                <a:latin typeface="Segoe UI Light (Headings)"/>
              </a:rPr>
              <a:t> </a:t>
            </a:r>
            <a:r>
              <a:rPr lang="en-CA" sz="4000" dirty="0">
                <a:solidFill>
                  <a:prstClr val="black"/>
                </a:solidFill>
                <a:latin typeface="Segoe UI Light (Headings)"/>
              </a:rPr>
              <a:t>– 1) − N] + 1 = </a:t>
            </a:r>
            <a:r>
              <a:rPr lang="en-CA" sz="4000" dirty="0" err="1">
                <a:solidFill>
                  <a:prstClr val="black"/>
                </a:solidFill>
                <a:latin typeface="Segoe UI Light (Headings)"/>
              </a:rPr>
              <a:t>r</a:t>
            </a:r>
            <a:r>
              <a:rPr lang="en-CA" sz="4000" baseline="30000" dirty="0" err="1">
                <a:solidFill>
                  <a:prstClr val="black"/>
                </a:solidFill>
                <a:latin typeface="Segoe UI Light (Headings)"/>
              </a:rPr>
              <a:t>n</a:t>
            </a:r>
            <a:r>
              <a:rPr lang="en-CA" sz="4000" dirty="0">
                <a:solidFill>
                  <a:prstClr val="black"/>
                </a:solidFill>
                <a:latin typeface="Segoe UI Light (Headings)"/>
              </a:rPr>
              <a:t> − N</a:t>
            </a:r>
          </a:p>
          <a:p>
            <a:pPr algn="just"/>
            <a:endParaRPr lang="en-CA" sz="4000" dirty="0">
              <a:solidFill>
                <a:prstClr val="black"/>
              </a:solidFill>
              <a:latin typeface="Segoe UI Light (Headings)"/>
            </a:endParaRPr>
          </a:p>
          <a:p>
            <a:pPr algn="just"/>
            <a:endParaRPr lang="en-CA" sz="4000" dirty="0">
              <a:solidFill>
                <a:prstClr val="black"/>
              </a:solidFill>
              <a:latin typeface="Segoe UI Ligh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973528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magnitude</a:t>
            </a:r>
          </a:p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arithmetic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8849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2’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 comp. Base-2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45414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831852"/>
              </p:ext>
            </p:extLst>
          </p:nvPr>
        </p:nvGraphicFramePr>
        <p:xfrm>
          <a:off x="1" y="444500"/>
          <a:ext cx="12192000" cy="6400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2033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6798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6798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6798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69522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5543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6798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Base-2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N=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(2</a:t>
                      </a:r>
                      <a:r>
                        <a:rPr kumimoji="0" lang="en-US" sz="32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–1)–N=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NOT on each digit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baseline="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+1=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747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–N=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719323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2’s complement of (10101)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=(01010+1)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(01011)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3005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8980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4’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 comp. Base-4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20377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4864489"/>
              </p:ext>
            </p:extLst>
          </p:nvPr>
        </p:nvGraphicFramePr>
        <p:xfrm>
          <a:off x="0" y="457200"/>
          <a:ext cx="12192000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45652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691058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Base-4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N=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(4</a:t>
                      </a:r>
                      <a:r>
                        <a:rPr kumimoji="0" lang="en-US" sz="32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–1)–N=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Each digit –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baseline="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97A3F4-A869-40F2-9889-B8CFFC8A65D1}"/>
              </a:ext>
            </a:extLst>
          </p:cNvPr>
          <p:cNvGraphicFramePr>
            <a:graphicFrameLocks noGrp="1"/>
          </p:cNvGraphicFramePr>
          <p:nvPr/>
        </p:nvGraphicFramePr>
        <p:xfrm>
          <a:off x="0" y="4937760"/>
          <a:ext cx="12192000" cy="192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2033">
                  <a:extLst>
                    <a:ext uri="{9D8B030D-6E8A-4147-A177-3AD203B41FA5}">
                      <a16:colId xmlns:a16="http://schemas.microsoft.com/office/drawing/2014/main" val="767207464"/>
                    </a:ext>
                  </a:extLst>
                </a:gridCol>
                <a:gridCol w="1679800">
                  <a:extLst>
                    <a:ext uri="{9D8B030D-6E8A-4147-A177-3AD203B41FA5}">
                      <a16:colId xmlns:a16="http://schemas.microsoft.com/office/drawing/2014/main" val="3051371480"/>
                    </a:ext>
                  </a:extLst>
                </a:gridCol>
                <a:gridCol w="1679800">
                  <a:extLst>
                    <a:ext uri="{9D8B030D-6E8A-4147-A177-3AD203B41FA5}">
                      <a16:colId xmlns:a16="http://schemas.microsoft.com/office/drawing/2014/main" val="657322294"/>
                    </a:ext>
                  </a:extLst>
                </a:gridCol>
                <a:gridCol w="1679800">
                  <a:extLst>
                    <a:ext uri="{9D8B030D-6E8A-4147-A177-3AD203B41FA5}">
                      <a16:colId xmlns:a16="http://schemas.microsoft.com/office/drawing/2014/main" val="1058251087"/>
                    </a:ext>
                  </a:extLst>
                </a:gridCol>
                <a:gridCol w="1695224">
                  <a:extLst>
                    <a:ext uri="{9D8B030D-6E8A-4147-A177-3AD203B41FA5}">
                      <a16:colId xmlns:a16="http://schemas.microsoft.com/office/drawing/2014/main" val="2072354369"/>
                    </a:ext>
                  </a:extLst>
                </a:gridCol>
                <a:gridCol w="1745543">
                  <a:extLst>
                    <a:ext uri="{9D8B030D-6E8A-4147-A177-3AD203B41FA5}">
                      <a16:colId xmlns:a16="http://schemas.microsoft.com/office/drawing/2014/main" val="1924686476"/>
                    </a:ext>
                  </a:extLst>
                </a:gridCol>
                <a:gridCol w="1679800">
                  <a:extLst>
                    <a:ext uri="{9D8B030D-6E8A-4147-A177-3AD203B41FA5}">
                      <a16:colId xmlns:a16="http://schemas.microsoft.com/office/drawing/2014/main" val="22385281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+1=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25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–N=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491182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4’s complement of (12130)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=(21203+1)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(21210)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683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08141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10’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 comp. Base-10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06827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859436"/>
              </p:ext>
            </p:extLst>
          </p:nvPr>
        </p:nvGraphicFramePr>
        <p:xfrm>
          <a:off x="3" y="457200"/>
          <a:ext cx="12191997" cy="4480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29339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660443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Base-10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10</a:t>
                      </a:r>
                      <a:r>
                        <a:rPr lang="en-US" sz="3600" kern="1200" baseline="30000" dirty="0">
                          <a:solidFill>
                            <a:schemeClr val="bg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84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529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42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N=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016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(10</a:t>
                      </a:r>
                      <a:r>
                        <a:rPr kumimoji="0" lang="en-US" sz="32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–1)–N=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8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7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8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6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9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0918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Each digit – 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baseline="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12827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F3CCE48-A494-4DFA-8F8A-F5F7F5D459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022333"/>
              </p:ext>
            </p:extLst>
          </p:nvPr>
        </p:nvGraphicFramePr>
        <p:xfrm>
          <a:off x="0" y="4937760"/>
          <a:ext cx="12192000" cy="192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97100">
                  <a:extLst>
                    <a:ext uri="{9D8B030D-6E8A-4147-A177-3AD203B41FA5}">
                      <a16:colId xmlns:a16="http://schemas.microsoft.com/office/drawing/2014/main" val="767207464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3051371480"/>
                    </a:ext>
                  </a:extLst>
                </a:gridCol>
                <a:gridCol w="1689100">
                  <a:extLst>
                    <a:ext uri="{9D8B030D-6E8A-4147-A177-3AD203B41FA5}">
                      <a16:colId xmlns:a16="http://schemas.microsoft.com/office/drawing/2014/main" val="657322294"/>
                    </a:ext>
                  </a:extLst>
                </a:gridCol>
                <a:gridCol w="1612900">
                  <a:extLst>
                    <a:ext uri="{9D8B030D-6E8A-4147-A177-3AD203B41FA5}">
                      <a16:colId xmlns:a16="http://schemas.microsoft.com/office/drawing/2014/main" val="1058251087"/>
                    </a:ext>
                  </a:extLst>
                </a:gridCol>
                <a:gridCol w="1591157">
                  <a:extLst>
                    <a:ext uri="{9D8B030D-6E8A-4147-A177-3AD203B41FA5}">
                      <a16:colId xmlns:a16="http://schemas.microsoft.com/office/drawing/2014/main" val="2072354369"/>
                    </a:ext>
                  </a:extLst>
                </a:gridCol>
                <a:gridCol w="1745543">
                  <a:extLst>
                    <a:ext uri="{9D8B030D-6E8A-4147-A177-3AD203B41FA5}">
                      <a16:colId xmlns:a16="http://schemas.microsoft.com/office/drawing/2014/main" val="1924686476"/>
                    </a:ext>
                  </a:extLst>
                </a:gridCol>
                <a:gridCol w="1679800">
                  <a:extLst>
                    <a:ext uri="{9D8B030D-6E8A-4147-A177-3AD203B41FA5}">
                      <a16:colId xmlns:a16="http://schemas.microsoft.com/office/drawing/2014/main" val="22385281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+1=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25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–N=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8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491182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10’s complement of (12130)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=(87869+1)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(87870)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683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06781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r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’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 comp. Base-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r</a:t>
            </a:r>
            <a:endParaRPr lang="en-CA" sz="6000" cap="all" dirty="0">
              <a:solidFill>
                <a:prstClr val="white"/>
              </a:solidFill>
              <a:latin typeface="Segoe UI Light (Headings)"/>
            </a:endParaRP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0086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SIGNED COMPLEMENT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89344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292C2E-C54F-4C57-9185-861383E98AC5}"/>
              </a:ext>
            </a:extLst>
          </p:cNvPr>
          <p:cNvCxnSpPr>
            <a:cxnSpLocks/>
          </p:cNvCxnSpPr>
          <p:nvPr/>
        </p:nvCxnSpPr>
        <p:spPr>
          <a:xfrm>
            <a:off x="6130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24">
            <a:extLst>
              <a:ext uri="{FF2B5EF4-FFF2-40B4-BE49-F238E27FC236}">
                <a16:creationId xmlns:a16="http://schemas.microsoft.com/office/drawing/2014/main" id="{BBDE2707-1605-4B90-9925-EE808E756CCD}"/>
              </a:ext>
            </a:extLst>
          </p:cNvPr>
          <p:cNvGraphicFramePr>
            <a:graphicFrameLocks noGrp="1"/>
          </p:cNvGraphicFramePr>
          <p:nvPr/>
        </p:nvGraphicFramePr>
        <p:xfrm>
          <a:off x="553314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2" name="Table 24">
            <a:extLst>
              <a:ext uri="{FF2B5EF4-FFF2-40B4-BE49-F238E27FC236}">
                <a16:creationId xmlns:a16="http://schemas.microsoft.com/office/drawing/2014/main" id="{B5C71736-A730-428D-BD6A-60CC9F8ACECF}"/>
              </a:ext>
            </a:extLst>
          </p:cNvPr>
          <p:cNvGraphicFramePr>
            <a:graphicFrameLocks noGrp="1"/>
          </p:cNvGraphicFramePr>
          <p:nvPr/>
        </p:nvGraphicFramePr>
        <p:xfrm>
          <a:off x="5837944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/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9289C72-9346-40F2-90FD-9FE6435C5D35}"/>
              </a:ext>
            </a:extLst>
          </p:cNvPr>
          <p:cNvCxnSpPr>
            <a:cxnSpLocks/>
          </p:cNvCxnSpPr>
          <p:nvPr/>
        </p:nvCxnSpPr>
        <p:spPr>
          <a:xfrm flipH="1">
            <a:off x="34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24">
            <a:extLst>
              <a:ext uri="{FF2B5EF4-FFF2-40B4-BE49-F238E27FC236}">
                <a16:creationId xmlns:a16="http://schemas.microsoft.com/office/drawing/2014/main" id="{C5DF14FC-FBD4-480D-97F4-20E1DFEBB8A0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56285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6" name="Table 24">
            <a:extLst>
              <a:ext uri="{FF2B5EF4-FFF2-40B4-BE49-F238E27FC236}">
                <a16:creationId xmlns:a16="http://schemas.microsoft.com/office/drawing/2014/main" id="{77E80823-B253-47C5-ADB6-7A802AD34EBD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258056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/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200" b="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4838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292C2E-C54F-4C57-9185-861383E98AC5}"/>
              </a:ext>
            </a:extLst>
          </p:cNvPr>
          <p:cNvCxnSpPr>
            <a:cxnSpLocks/>
          </p:cNvCxnSpPr>
          <p:nvPr/>
        </p:nvCxnSpPr>
        <p:spPr>
          <a:xfrm>
            <a:off x="6130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24">
            <a:extLst>
              <a:ext uri="{FF2B5EF4-FFF2-40B4-BE49-F238E27FC236}">
                <a16:creationId xmlns:a16="http://schemas.microsoft.com/office/drawing/2014/main" id="{BBDE2707-1605-4B90-9925-EE808E756CCD}"/>
              </a:ext>
            </a:extLst>
          </p:cNvPr>
          <p:cNvGraphicFramePr>
            <a:graphicFrameLocks noGrp="1"/>
          </p:cNvGraphicFramePr>
          <p:nvPr/>
        </p:nvGraphicFramePr>
        <p:xfrm>
          <a:off x="553314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2" name="Table 24">
            <a:extLst>
              <a:ext uri="{FF2B5EF4-FFF2-40B4-BE49-F238E27FC236}">
                <a16:creationId xmlns:a16="http://schemas.microsoft.com/office/drawing/2014/main" id="{B5C71736-A730-428D-BD6A-60CC9F8ACECF}"/>
              </a:ext>
            </a:extLst>
          </p:cNvPr>
          <p:cNvGraphicFramePr>
            <a:graphicFrameLocks noGrp="1"/>
          </p:cNvGraphicFramePr>
          <p:nvPr/>
        </p:nvGraphicFramePr>
        <p:xfrm>
          <a:off x="5837944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/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9289C72-9346-40F2-90FD-9FE6435C5D35}"/>
              </a:ext>
            </a:extLst>
          </p:cNvPr>
          <p:cNvCxnSpPr>
            <a:cxnSpLocks/>
          </p:cNvCxnSpPr>
          <p:nvPr/>
        </p:nvCxnSpPr>
        <p:spPr>
          <a:xfrm flipH="1">
            <a:off x="34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24">
            <a:extLst>
              <a:ext uri="{FF2B5EF4-FFF2-40B4-BE49-F238E27FC236}">
                <a16:creationId xmlns:a16="http://schemas.microsoft.com/office/drawing/2014/main" id="{C5DF14FC-FBD4-480D-97F4-20E1DFEBB8A0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56285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6" name="Table 24">
            <a:extLst>
              <a:ext uri="{FF2B5EF4-FFF2-40B4-BE49-F238E27FC236}">
                <a16:creationId xmlns:a16="http://schemas.microsoft.com/office/drawing/2014/main" id="{77E80823-B253-47C5-ADB6-7A802AD34EBD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258056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/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200" b="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Arc 1">
            <a:extLst>
              <a:ext uri="{FF2B5EF4-FFF2-40B4-BE49-F238E27FC236}">
                <a16:creationId xmlns:a16="http://schemas.microsoft.com/office/drawing/2014/main" id="{FEC6B8C5-FECC-436F-A632-CFDA801C4D4F}"/>
              </a:ext>
            </a:extLst>
          </p:cNvPr>
          <p:cNvSpPr/>
          <p:nvPr/>
        </p:nvSpPr>
        <p:spPr>
          <a:xfrm rot="8535223">
            <a:off x="5238966" y="-409516"/>
            <a:ext cx="7610937" cy="5515002"/>
          </a:xfrm>
          <a:prstGeom prst="arc">
            <a:avLst>
              <a:gd name="adj1" fmla="val 15527250"/>
              <a:gd name="adj2" fmla="val 0"/>
            </a:avLst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694A08-88E8-47B6-9EDC-6B042EBDFFA7}"/>
              </a:ext>
            </a:extLst>
          </p:cNvPr>
          <p:cNvSpPr/>
          <p:nvPr/>
        </p:nvSpPr>
        <p:spPr>
          <a:xfrm>
            <a:off x="87428" y="5936764"/>
            <a:ext cx="120852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highlight>
                  <a:srgbClr val="00FF00"/>
                </a:highlight>
                <a:latin typeface="Segoe UI Light (Headings)"/>
              </a:rPr>
              <a:t>–1 </a:t>
            </a:r>
            <a:r>
              <a:rPr lang="en-US" sz="3600" dirty="0">
                <a:latin typeface="Segoe UI Light (Headings)"/>
              </a:rPr>
              <a:t>= –(10</a:t>
            </a:r>
            <a:r>
              <a:rPr lang="en-US" sz="3600" baseline="30000" dirty="0">
                <a:latin typeface="Segoe UI Light (Headings)"/>
              </a:rPr>
              <a:t>1</a:t>
            </a:r>
            <a:r>
              <a:rPr lang="en-US" sz="3600" dirty="0">
                <a:latin typeface="Segoe UI Light (Headings)"/>
              </a:rPr>
              <a:t>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9</a:t>
            </a:r>
            <a:r>
              <a:rPr lang="en-US" sz="3600" dirty="0">
                <a:latin typeface="Segoe UI Light (Headings)"/>
              </a:rPr>
              <a:t>) = –(10’s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9</a:t>
            </a:r>
            <a:r>
              <a:rPr lang="en-US" sz="3600" dirty="0">
                <a:latin typeface="Segoe UI Light (Headings)"/>
              </a:rPr>
              <a:t>)= –(9–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9</a:t>
            </a:r>
            <a:r>
              <a:rPr lang="en-US" sz="3600" dirty="0">
                <a:latin typeface="Segoe UI Light (Headings)"/>
              </a:rPr>
              <a:t>+1) = – (9’s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9</a:t>
            </a:r>
            <a:r>
              <a:rPr lang="en-US" sz="3600" dirty="0">
                <a:latin typeface="Segoe UI Light (Headings)"/>
              </a:rPr>
              <a:t> + 1)</a:t>
            </a:r>
          </a:p>
        </p:txBody>
      </p:sp>
    </p:spTree>
    <p:extLst>
      <p:ext uri="{BB962C8B-B14F-4D97-AF65-F5344CB8AC3E}">
        <p14:creationId xmlns:p14="http://schemas.microsoft.com/office/powerpoint/2010/main" val="2554423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11859207"/>
                  </p:ext>
                </p:extLst>
              </p:nvPr>
            </p:nvGraphicFramePr>
            <p:xfrm>
              <a:off x="4" y="670560"/>
              <a:ext cx="12191997" cy="545592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08615">
                      <a:extLst>
                        <a:ext uri="{9D8B030D-6E8A-4147-A177-3AD203B41FA5}">
                          <a16:colId xmlns:a16="http://schemas.microsoft.com/office/drawing/2014/main" val="206149633"/>
                        </a:ext>
                      </a:extLst>
                    </a:gridCol>
                    <a:gridCol w="139108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39108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608615">
                      <a:extLst>
                        <a:ext uri="{9D8B030D-6E8A-4147-A177-3AD203B41FA5}">
                          <a16:colId xmlns:a16="http://schemas.microsoft.com/office/drawing/2014/main" val="3392698401"/>
                        </a:ext>
                      </a:extLst>
                    </a:gridCol>
                    <a:gridCol w="139108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39108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215843">
                      <a:extLst>
                        <a:ext uri="{9D8B030D-6E8A-4147-A177-3AD203B41FA5}">
                          <a16:colId xmlns:a16="http://schemas.microsoft.com/office/drawing/2014/main" val="3561052736"/>
                        </a:ext>
                      </a:extLst>
                    </a:gridCol>
                    <a:gridCol w="3194604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X&lt;Y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X–Y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borrow, apply it)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70450175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22635078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kern="120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X&lt;Y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X–Y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borrow, apply it)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highlight>
                              <a:srgbClr val="FFFF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kern="120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155519100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kern="120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&gt;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NOT borrow)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–X+Y=Y–X</a:t>
                          </a:r>
                        </a:p>
                        <a:p>
                          <a:pPr algn="ctr"/>
                          <a:r>
                            <a:rPr lang="en-US" sz="28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borrow, apply it)</a:t>
                          </a:r>
                          <a:endParaRPr lang="en-US" sz="2800" kern="1200" dirty="0">
                            <a:solidFill>
                              <a:schemeClr val="dk1"/>
                            </a:solidFill>
                            <a:highlight>
                              <a:srgbClr val="FFFF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8321638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11859207"/>
                  </p:ext>
                </p:extLst>
              </p:nvPr>
            </p:nvGraphicFramePr>
            <p:xfrm>
              <a:off x="4" y="670560"/>
              <a:ext cx="12191997" cy="545592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608615">
                      <a:extLst>
                        <a:ext uri="{9D8B030D-6E8A-4147-A177-3AD203B41FA5}">
                          <a16:colId xmlns:a16="http://schemas.microsoft.com/office/drawing/2014/main" val="206149633"/>
                        </a:ext>
                      </a:extLst>
                    </a:gridCol>
                    <a:gridCol w="139108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39108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608615">
                      <a:extLst>
                        <a:ext uri="{9D8B030D-6E8A-4147-A177-3AD203B41FA5}">
                          <a16:colId xmlns:a16="http://schemas.microsoft.com/office/drawing/2014/main" val="3392698401"/>
                        </a:ext>
                      </a:extLst>
                    </a:gridCol>
                    <a:gridCol w="139108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39108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215843">
                      <a:extLst>
                        <a:ext uri="{9D8B030D-6E8A-4147-A177-3AD203B41FA5}">
                          <a16:colId xmlns:a16="http://schemas.microsoft.com/office/drawing/2014/main" val="3561052736"/>
                        </a:ext>
                      </a:extLst>
                    </a:gridCol>
                    <a:gridCol w="3194604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X&lt;Y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X–Y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borrow, apply it)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7045017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22635078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45872" t="-271429" r="-637615" b="-16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X&lt;Y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X–Y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borrow, apply it)</a:t>
                          </a:r>
                          <a:endParaRPr lang="en-US" sz="3200" kern="1200" dirty="0">
                            <a:solidFill>
                              <a:schemeClr val="dk1"/>
                            </a:solidFill>
                            <a:highlight>
                              <a:srgbClr val="FFFF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45872" t="-678261" r="-637615" b="-2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0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155519100"/>
                      </a:ext>
                    </a:extLst>
                  </a:tr>
                  <a:tr h="1005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45872" t="-453165" r="-637615" b="-164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&gt;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NOT borrow)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–X+Y=Y–X</a:t>
                          </a:r>
                        </a:p>
                        <a:p>
                          <a:pPr algn="ctr"/>
                          <a:r>
                            <a:rPr lang="en-US" sz="28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(if borrow, apply it)</a:t>
                          </a:r>
                          <a:endParaRPr lang="en-US" sz="2800" kern="1200" dirty="0">
                            <a:solidFill>
                              <a:schemeClr val="dk1"/>
                            </a:solidFill>
                            <a:highlight>
                              <a:srgbClr val="FFFF00"/>
                            </a:highlight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58321638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9250800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292C2E-C54F-4C57-9185-861383E98AC5}"/>
              </a:ext>
            </a:extLst>
          </p:cNvPr>
          <p:cNvCxnSpPr>
            <a:cxnSpLocks/>
          </p:cNvCxnSpPr>
          <p:nvPr/>
        </p:nvCxnSpPr>
        <p:spPr>
          <a:xfrm>
            <a:off x="6130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24">
            <a:extLst>
              <a:ext uri="{FF2B5EF4-FFF2-40B4-BE49-F238E27FC236}">
                <a16:creationId xmlns:a16="http://schemas.microsoft.com/office/drawing/2014/main" id="{BBDE2707-1605-4B90-9925-EE808E756CCD}"/>
              </a:ext>
            </a:extLst>
          </p:cNvPr>
          <p:cNvGraphicFramePr>
            <a:graphicFrameLocks noGrp="1"/>
          </p:cNvGraphicFramePr>
          <p:nvPr/>
        </p:nvGraphicFramePr>
        <p:xfrm>
          <a:off x="553314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2" name="Table 24">
            <a:extLst>
              <a:ext uri="{FF2B5EF4-FFF2-40B4-BE49-F238E27FC236}">
                <a16:creationId xmlns:a16="http://schemas.microsoft.com/office/drawing/2014/main" id="{B5C71736-A730-428D-BD6A-60CC9F8ACECF}"/>
              </a:ext>
            </a:extLst>
          </p:cNvPr>
          <p:cNvGraphicFramePr>
            <a:graphicFrameLocks noGrp="1"/>
          </p:cNvGraphicFramePr>
          <p:nvPr/>
        </p:nvGraphicFramePr>
        <p:xfrm>
          <a:off x="5837944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/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9289C72-9346-40F2-90FD-9FE6435C5D35}"/>
              </a:ext>
            </a:extLst>
          </p:cNvPr>
          <p:cNvCxnSpPr>
            <a:cxnSpLocks/>
          </p:cNvCxnSpPr>
          <p:nvPr/>
        </p:nvCxnSpPr>
        <p:spPr>
          <a:xfrm flipH="1">
            <a:off x="34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24">
            <a:extLst>
              <a:ext uri="{FF2B5EF4-FFF2-40B4-BE49-F238E27FC236}">
                <a16:creationId xmlns:a16="http://schemas.microsoft.com/office/drawing/2014/main" id="{C5DF14FC-FBD4-480D-97F4-20E1DFEBB8A0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56285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6" name="Table 24">
            <a:extLst>
              <a:ext uri="{FF2B5EF4-FFF2-40B4-BE49-F238E27FC236}">
                <a16:creationId xmlns:a16="http://schemas.microsoft.com/office/drawing/2014/main" id="{77E80823-B253-47C5-ADB6-7A802AD34EBD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258056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/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200" b="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24F3BFC9-FC97-491A-9BB7-F91AFFDA5F70}"/>
              </a:ext>
            </a:extLst>
          </p:cNvPr>
          <p:cNvSpPr/>
          <p:nvPr/>
        </p:nvSpPr>
        <p:spPr>
          <a:xfrm>
            <a:off x="51360" y="5807910"/>
            <a:ext cx="121573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highlight>
                  <a:srgbClr val="00FF00"/>
                </a:highlight>
                <a:latin typeface="Segoe UI Light (Headings)"/>
              </a:rPr>
              <a:t>–2 </a:t>
            </a:r>
            <a:r>
              <a:rPr lang="en-US" sz="3600" dirty="0">
                <a:latin typeface="Segoe UI Light (Headings)"/>
              </a:rPr>
              <a:t>= –(10</a:t>
            </a:r>
            <a:r>
              <a:rPr lang="en-US" sz="3600" baseline="30000" dirty="0">
                <a:latin typeface="Segoe UI Light (Headings)"/>
              </a:rPr>
              <a:t>1</a:t>
            </a:r>
            <a:r>
              <a:rPr lang="en-US" sz="3600" dirty="0">
                <a:latin typeface="Segoe UI Light (Headings)"/>
              </a:rPr>
              <a:t>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8</a:t>
            </a:r>
            <a:r>
              <a:rPr lang="en-US" sz="3600" dirty="0">
                <a:latin typeface="Segoe UI Light (Headings)"/>
              </a:rPr>
              <a:t>) = –(10’s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8</a:t>
            </a:r>
            <a:r>
              <a:rPr lang="en-US" sz="3600" dirty="0">
                <a:latin typeface="Segoe UI Light (Headings)"/>
              </a:rPr>
              <a:t>)= –(9–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8</a:t>
            </a:r>
            <a:r>
              <a:rPr lang="en-US" sz="3600" dirty="0">
                <a:latin typeface="Segoe UI Light (Headings)"/>
              </a:rPr>
              <a:t>+1) = – (9’s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8</a:t>
            </a:r>
            <a:r>
              <a:rPr lang="en-US" sz="3600" dirty="0">
                <a:latin typeface="Segoe UI Light (Headings)"/>
              </a:rPr>
              <a:t> + 1)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8E4D3297-1081-4F47-BD03-90A8357D010C}"/>
              </a:ext>
            </a:extLst>
          </p:cNvPr>
          <p:cNvSpPr/>
          <p:nvPr/>
        </p:nvSpPr>
        <p:spPr>
          <a:xfrm rot="8535223">
            <a:off x="4492855" y="-775353"/>
            <a:ext cx="7274882" cy="6038473"/>
          </a:xfrm>
          <a:prstGeom prst="arc">
            <a:avLst>
              <a:gd name="adj1" fmla="val 15527250"/>
              <a:gd name="adj2" fmla="val 237449"/>
            </a:avLst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2579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292C2E-C54F-4C57-9185-861383E98AC5}"/>
              </a:ext>
            </a:extLst>
          </p:cNvPr>
          <p:cNvCxnSpPr>
            <a:cxnSpLocks/>
          </p:cNvCxnSpPr>
          <p:nvPr/>
        </p:nvCxnSpPr>
        <p:spPr>
          <a:xfrm>
            <a:off x="6130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24">
            <a:extLst>
              <a:ext uri="{FF2B5EF4-FFF2-40B4-BE49-F238E27FC236}">
                <a16:creationId xmlns:a16="http://schemas.microsoft.com/office/drawing/2014/main" id="{BBDE2707-1605-4B90-9925-EE808E756CCD}"/>
              </a:ext>
            </a:extLst>
          </p:cNvPr>
          <p:cNvGraphicFramePr>
            <a:graphicFrameLocks noGrp="1"/>
          </p:cNvGraphicFramePr>
          <p:nvPr/>
        </p:nvGraphicFramePr>
        <p:xfrm>
          <a:off x="553314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2" name="Table 24">
            <a:extLst>
              <a:ext uri="{FF2B5EF4-FFF2-40B4-BE49-F238E27FC236}">
                <a16:creationId xmlns:a16="http://schemas.microsoft.com/office/drawing/2014/main" id="{B5C71736-A730-428D-BD6A-60CC9F8ACECF}"/>
              </a:ext>
            </a:extLst>
          </p:cNvPr>
          <p:cNvGraphicFramePr>
            <a:graphicFrameLocks noGrp="1"/>
          </p:cNvGraphicFramePr>
          <p:nvPr/>
        </p:nvGraphicFramePr>
        <p:xfrm>
          <a:off x="5837944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/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9289C72-9346-40F2-90FD-9FE6435C5D35}"/>
              </a:ext>
            </a:extLst>
          </p:cNvPr>
          <p:cNvCxnSpPr>
            <a:cxnSpLocks/>
          </p:cNvCxnSpPr>
          <p:nvPr/>
        </p:nvCxnSpPr>
        <p:spPr>
          <a:xfrm flipH="1">
            <a:off x="34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24">
            <a:extLst>
              <a:ext uri="{FF2B5EF4-FFF2-40B4-BE49-F238E27FC236}">
                <a16:creationId xmlns:a16="http://schemas.microsoft.com/office/drawing/2014/main" id="{C5DF14FC-FBD4-480D-97F4-20E1DFEBB8A0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56285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6" name="Table 24">
            <a:extLst>
              <a:ext uri="{FF2B5EF4-FFF2-40B4-BE49-F238E27FC236}">
                <a16:creationId xmlns:a16="http://schemas.microsoft.com/office/drawing/2014/main" id="{77E80823-B253-47C5-ADB6-7A802AD34EBD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258056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/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200" b="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8EEFC0E6-B7CE-4B58-BFC5-205A1C0CC7BC}"/>
              </a:ext>
            </a:extLst>
          </p:cNvPr>
          <p:cNvSpPr/>
          <p:nvPr/>
        </p:nvSpPr>
        <p:spPr>
          <a:xfrm>
            <a:off x="75405" y="5807910"/>
            <a:ext cx="121092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highlight>
                  <a:srgbClr val="00FF00"/>
                </a:highlight>
                <a:latin typeface="Segoe UI Light (Headings)"/>
              </a:rPr>
              <a:t>–3 </a:t>
            </a:r>
            <a:r>
              <a:rPr lang="en-US" sz="3600" dirty="0">
                <a:latin typeface="Segoe UI Light (Headings)"/>
              </a:rPr>
              <a:t>= –(10</a:t>
            </a:r>
            <a:r>
              <a:rPr lang="en-US" sz="3600" baseline="30000" dirty="0">
                <a:latin typeface="Segoe UI Light (Headings)"/>
              </a:rPr>
              <a:t>1</a:t>
            </a:r>
            <a:r>
              <a:rPr lang="en-US" sz="3600" dirty="0">
                <a:latin typeface="Segoe UI Light (Headings)"/>
              </a:rPr>
              <a:t>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7</a:t>
            </a:r>
            <a:r>
              <a:rPr lang="en-US" sz="3600" dirty="0">
                <a:latin typeface="Segoe UI Light (Headings)"/>
              </a:rPr>
              <a:t>) = –(10’s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7</a:t>
            </a:r>
            <a:r>
              <a:rPr lang="en-US" sz="3600" dirty="0">
                <a:latin typeface="Segoe UI Light (Headings)"/>
              </a:rPr>
              <a:t>)= –(9–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7</a:t>
            </a:r>
            <a:r>
              <a:rPr lang="en-US" sz="3600" dirty="0">
                <a:latin typeface="Segoe UI Light (Headings)"/>
              </a:rPr>
              <a:t>+1) = – (9’s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7</a:t>
            </a:r>
            <a:r>
              <a:rPr lang="en-US" sz="3600" dirty="0">
                <a:latin typeface="Segoe UI Light (Headings)"/>
              </a:rPr>
              <a:t> + 1)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EB132616-C78F-4696-AEA0-5C14EB52F6B8}"/>
              </a:ext>
            </a:extLst>
          </p:cNvPr>
          <p:cNvSpPr/>
          <p:nvPr/>
        </p:nvSpPr>
        <p:spPr>
          <a:xfrm rot="8535223">
            <a:off x="4003089" y="-775353"/>
            <a:ext cx="7274882" cy="6038473"/>
          </a:xfrm>
          <a:prstGeom prst="arc">
            <a:avLst>
              <a:gd name="adj1" fmla="val 15527250"/>
              <a:gd name="adj2" fmla="val 237449"/>
            </a:avLst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7959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292C2E-C54F-4C57-9185-861383E98AC5}"/>
              </a:ext>
            </a:extLst>
          </p:cNvPr>
          <p:cNvCxnSpPr>
            <a:cxnSpLocks/>
          </p:cNvCxnSpPr>
          <p:nvPr/>
        </p:nvCxnSpPr>
        <p:spPr>
          <a:xfrm>
            <a:off x="6130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24">
            <a:extLst>
              <a:ext uri="{FF2B5EF4-FFF2-40B4-BE49-F238E27FC236}">
                <a16:creationId xmlns:a16="http://schemas.microsoft.com/office/drawing/2014/main" id="{BBDE2707-1605-4B90-9925-EE808E756CCD}"/>
              </a:ext>
            </a:extLst>
          </p:cNvPr>
          <p:cNvGraphicFramePr>
            <a:graphicFrameLocks noGrp="1"/>
          </p:cNvGraphicFramePr>
          <p:nvPr/>
        </p:nvGraphicFramePr>
        <p:xfrm>
          <a:off x="553314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2" name="Table 24">
            <a:extLst>
              <a:ext uri="{FF2B5EF4-FFF2-40B4-BE49-F238E27FC236}">
                <a16:creationId xmlns:a16="http://schemas.microsoft.com/office/drawing/2014/main" id="{B5C71736-A730-428D-BD6A-60CC9F8ACECF}"/>
              </a:ext>
            </a:extLst>
          </p:cNvPr>
          <p:cNvGraphicFramePr>
            <a:graphicFrameLocks noGrp="1"/>
          </p:cNvGraphicFramePr>
          <p:nvPr/>
        </p:nvGraphicFramePr>
        <p:xfrm>
          <a:off x="5837944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/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9289C72-9346-40F2-90FD-9FE6435C5D35}"/>
              </a:ext>
            </a:extLst>
          </p:cNvPr>
          <p:cNvCxnSpPr>
            <a:cxnSpLocks/>
          </p:cNvCxnSpPr>
          <p:nvPr/>
        </p:nvCxnSpPr>
        <p:spPr>
          <a:xfrm flipH="1">
            <a:off x="34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24">
            <a:extLst>
              <a:ext uri="{FF2B5EF4-FFF2-40B4-BE49-F238E27FC236}">
                <a16:creationId xmlns:a16="http://schemas.microsoft.com/office/drawing/2014/main" id="{C5DF14FC-FBD4-480D-97F4-20E1DFEBB8A0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56285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6" name="Table 24">
            <a:extLst>
              <a:ext uri="{FF2B5EF4-FFF2-40B4-BE49-F238E27FC236}">
                <a16:creationId xmlns:a16="http://schemas.microsoft.com/office/drawing/2014/main" id="{77E80823-B253-47C5-ADB6-7A802AD34E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176603"/>
              </p:ext>
            </p:extLst>
          </p:nvPr>
        </p:nvGraphicFramePr>
        <p:xfrm flipH="1">
          <a:off x="-258056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45594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653286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/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200" b="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2A6DD337-25F0-489F-A90E-364775CE2F0C}"/>
              </a:ext>
            </a:extLst>
          </p:cNvPr>
          <p:cNvSpPr/>
          <p:nvPr/>
        </p:nvSpPr>
        <p:spPr>
          <a:xfrm>
            <a:off x="81016" y="5807910"/>
            <a:ext cx="120980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highlight>
                  <a:srgbClr val="00FF00"/>
                </a:highlight>
                <a:latin typeface="Segoe UI Light (Headings)"/>
              </a:rPr>
              <a:t>–4 </a:t>
            </a:r>
            <a:r>
              <a:rPr lang="en-US" sz="3600" dirty="0">
                <a:latin typeface="Segoe UI Light (Headings)"/>
              </a:rPr>
              <a:t>= –(10</a:t>
            </a:r>
            <a:r>
              <a:rPr lang="en-US" sz="3600" baseline="30000" dirty="0">
                <a:latin typeface="Segoe UI Light (Headings)"/>
              </a:rPr>
              <a:t>1</a:t>
            </a:r>
            <a:r>
              <a:rPr lang="en-US" sz="3600" dirty="0">
                <a:latin typeface="Segoe UI Light (Headings)"/>
              </a:rPr>
              <a:t>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6</a:t>
            </a:r>
            <a:r>
              <a:rPr lang="en-US" sz="3600" dirty="0">
                <a:latin typeface="Segoe UI Light (Headings)"/>
              </a:rPr>
              <a:t>) = –(10’s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6</a:t>
            </a:r>
            <a:r>
              <a:rPr lang="en-US" sz="3600" dirty="0">
                <a:latin typeface="Segoe UI Light (Headings)"/>
              </a:rPr>
              <a:t>)= –(9–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6</a:t>
            </a:r>
            <a:r>
              <a:rPr lang="en-US" sz="3600" dirty="0">
                <a:latin typeface="Segoe UI Light (Headings)"/>
              </a:rPr>
              <a:t>+1) = – (9’s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6</a:t>
            </a:r>
            <a:r>
              <a:rPr lang="en-US" sz="3600" dirty="0">
                <a:latin typeface="Segoe UI Light (Headings)"/>
              </a:rPr>
              <a:t> + 1)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23243242-4FEB-4D90-BBDA-BD3B8ED8F316}"/>
              </a:ext>
            </a:extLst>
          </p:cNvPr>
          <p:cNvSpPr/>
          <p:nvPr/>
        </p:nvSpPr>
        <p:spPr>
          <a:xfrm rot="8535223">
            <a:off x="3447349" y="-876953"/>
            <a:ext cx="7274882" cy="6038473"/>
          </a:xfrm>
          <a:prstGeom prst="arc">
            <a:avLst>
              <a:gd name="adj1" fmla="val 15527250"/>
              <a:gd name="adj2" fmla="val 237449"/>
            </a:avLst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30467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292C2E-C54F-4C57-9185-861383E98AC5}"/>
              </a:ext>
            </a:extLst>
          </p:cNvPr>
          <p:cNvCxnSpPr>
            <a:cxnSpLocks/>
          </p:cNvCxnSpPr>
          <p:nvPr/>
        </p:nvCxnSpPr>
        <p:spPr>
          <a:xfrm>
            <a:off x="6130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24">
            <a:extLst>
              <a:ext uri="{FF2B5EF4-FFF2-40B4-BE49-F238E27FC236}">
                <a16:creationId xmlns:a16="http://schemas.microsoft.com/office/drawing/2014/main" id="{BBDE2707-1605-4B90-9925-EE808E756CCD}"/>
              </a:ext>
            </a:extLst>
          </p:cNvPr>
          <p:cNvGraphicFramePr>
            <a:graphicFrameLocks noGrp="1"/>
          </p:cNvGraphicFramePr>
          <p:nvPr/>
        </p:nvGraphicFramePr>
        <p:xfrm>
          <a:off x="553314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2" name="Table 24">
            <a:extLst>
              <a:ext uri="{FF2B5EF4-FFF2-40B4-BE49-F238E27FC236}">
                <a16:creationId xmlns:a16="http://schemas.microsoft.com/office/drawing/2014/main" id="{B5C71736-A730-428D-BD6A-60CC9F8ACECF}"/>
              </a:ext>
            </a:extLst>
          </p:cNvPr>
          <p:cNvGraphicFramePr>
            <a:graphicFrameLocks noGrp="1"/>
          </p:cNvGraphicFramePr>
          <p:nvPr/>
        </p:nvGraphicFramePr>
        <p:xfrm>
          <a:off x="5837944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/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B93327C-BAC3-412B-BF20-C3E198519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92546" y="2668966"/>
                <a:ext cx="833498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9289C72-9346-40F2-90FD-9FE6435C5D35}"/>
              </a:ext>
            </a:extLst>
          </p:cNvPr>
          <p:cNvCxnSpPr>
            <a:cxnSpLocks/>
          </p:cNvCxnSpPr>
          <p:nvPr/>
        </p:nvCxnSpPr>
        <p:spPr>
          <a:xfrm flipH="1">
            <a:off x="34044" y="3429000"/>
            <a:ext cx="6096000" cy="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24">
            <a:extLst>
              <a:ext uri="{FF2B5EF4-FFF2-40B4-BE49-F238E27FC236}">
                <a16:creationId xmlns:a16="http://schemas.microsoft.com/office/drawing/2014/main" id="{C5DF14FC-FBD4-480D-97F4-20E1DFEBB8A0}"/>
              </a:ext>
            </a:extLst>
          </p:cNvPr>
          <p:cNvGraphicFramePr>
            <a:graphicFrameLocks noGrp="1"/>
          </p:cNvGraphicFramePr>
          <p:nvPr/>
        </p:nvGraphicFramePr>
        <p:xfrm flipH="1">
          <a:off x="-562855" y="3243580"/>
          <a:ext cx="59944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3652013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p:graphicFrame>
        <p:nvGraphicFramePr>
          <p:cNvPr id="16" name="Table 24">
            <a:extLst>
              <a:ext uri="{FF2B5EF4-FFF2-40B4-BE49-F238E27FC236}">
                <a16:creationId xmlns:a16="http://schemas.microsoft.com/office/drawing/2014/main" id="{77E80823-B253-47C5-ADB6-7A802AD34E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34609"/>
              </p:ext>
            </p:extLst>
          </p:nvPr>
        </p:nvGraphicFramePr>
        <p:xfrm flipH="1">
          <a:off x="-258056" y="3525520"/>
          <a:ext cx="59944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440">
                  <a:extLst>
                    <a:ext uri="{9D8B030D-6E8A-4147-A177-3AD203B41FA5}">
                      <a16:colId xmlns:a16="http://schemas.microsoft.com/office/drawing/2014/main" val="2490838527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80515086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2397107798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53894879"/>
                    </a:ext>
                  </a:extLst>
                </a:gridCol>
                <a:gridCol w="461453">
                  <a:extLst>
                    <a:ext uri="{9D8B030D-6E8A-4147-A177-3AD203B41FA5}">
                      <a16:colId xmlns:a16="http://schemas.microsoft.com/office/drawing/2014/main" val="1523809625"/>
                    </a:ext>
                  </a:extLst>
                </a:gridCol>
                <a:gridCol w="648070">
                  <a:extLst>
                    <a:ext uri="{9D8B030D-6E8A-4147-A177-3AD203B41FA5}">
                      <a16:colId xmlns:a16="http://schemas.microsoft.com/office/drawing/2014/main" val="449223535"/>
                    </a:ext>
                  </a:extLst>
                </a:gridCol>
                <a:gridCol w="688797">
                  <a:extLst>
                    <a:ext uri="{9D8B030D-6E8A-4147-A177-3AD203B41FA5}">
                      <a16:colId xmlns:a16="http://schemas.microsoft.com/office/drawing/2014/main" val="1816002860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4201101299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615102971"/>
                    </a:ext>
                  </a:extLst>
                </a:gridCol>
                <a:gridCol w="599440">
                  <a:extLst>
                    <a:ext uri="{9D8B030D-6E8A-4147-A177-3AD203B41FA5}">
                      <a16:colId xmlns:a16="http://schemas.microsoft.com/office/drawing/2014/main" val="171353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  <a:latin typeface="Segoe UI Light (Headings)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–1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0556189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/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200" b="0" i="1" dirty="0" smtClean="0">
                          <a:solidFill>
                            <a:schemeClr val="dk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3200" dirty="0">
                  <a:solidFill>
                    <a:schemeClr val="dk1"/>
                  </a:solidFill>
                  <a:latin typeface="Segoe UI Light (Headings)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52AF757-E5E9-432A-85B6-ACCA7C76E0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07788" y="2670930"/>
                <a:ext cx="924677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E8EEA078-CDDC-4F6C-892A-BF977D6CD183}"/>
              </a:ext>
            </a:extLst>
          </p:cNvPr>
          <p:cNvSpPr/>
          <p:nvPr/>
        </p:nvSpPr>
        <p:spPr>
          <a:xfrm>
            <a:off x="81016" y="5807910"/>
            <a:ext cx="120980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highlight>
                  <a:srgbClr val="00FF00"/>
                </a:highlight>
                <a:latin typeface="Segoe UI Light (Headings)"/>
              </a:rPr>
              <a:t>–5 </a:t>
            </a:r>
            <a:r>
              <a:rPr lang="en-US" sz="3600" dirty="0">
                <a:latin typeface="Segoe UI Light (Headings)"/>
              </a:rPr>
              <a:t>= –(10</a:t>
            </a:r>
            <a:r>
              <a:rPr lang="en-US" sz="3600" baseline="30000" dirty="0">
                <a:latin typeface="Segoe UI Light (Headings)"/>
              </a:rPr>
              <a:t>1</a:t>
            </a:r>
            <a:r>
              <a:rPr lang="en-US" sz="3600" dirty="0">
                <a:latin typeface="Segoe UI Light (Headings)"/>
              </a:rPr>
              <a:t>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5</a:t>
            </a:r>
            <a:r>
              <a:rPr lang="en-US" sz="3600" dirty="0">
                <a:latin typeface="Segoe UI Light (Headings)"/>
              </a:rPr>
              <a:t>) = –(10’s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5</a:t>
            </a:r>
            <a:r>
              <a:rPr lang="en-US" sz="3600" dirty="0">
                <a:latin typeface="Segoe UI Light (Headings)"/>
              </a:rPr>
              <a:t>)= –(9–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5</a:t>
            </a:r>
            <a:r>
              <a:rPr lang="en-US" sz="3600" dirty="0">
                <a:latin typeface="Segoe UI Light (Headings)"/>
              </a:rPr>
              <a:t>+1) = – (9’s comp. </a:t>
            </a:r>
            <a:r>
              <a:rPr lang="en-US" sz="3600" dirty="0">
                <a:highlight>
                  <a:srgbClr val="C0C0C0"/>
                </a:highlight>
                <a:latin typeface="Segoe UI Light (Headings)"/>
              </a:rPr>
              <a:t>5</a:t>
            </a:r>
            <a:r>
              <a:rPr lang="en-US" sz="3600" dirty="0">
                <a:latin typeface="Segoe UI Light (Headings)"/>
              </a:rPr>
              <a:t> + 1)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B885590F-3350-4105-9985-E05EFDF8C948}"/>
              </a:ext>
            </a:extLst>
          </p:cNvPr>
          <p:cNvSpPr/>
          <p:nvPr/>
        </p:nvSpPr>
        <p:spPr>
          <a:xfrm rot="8535223">
            <a:off x="2440901" y="-954557"/>
            <a:ext cx="7630011" cy="6232362"/>
          </a:xfrm>
          <a:prstGeom prst="arc">
            <a:avLst>
              <a:gd name="adj1" fmla="val 15296856"/>
              <a:gd name="adj2" fmla="val 237449"/>
            </a:avLst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8767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B19D7F0-7B16-4B80-A890-C104F2339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701550"/>
              </p:ext>
            </p:extLst>
          </p:nvPr>
        </p:nvGraphicFramePr>
        <p:xfrm>
          <a:off x="2197100" y="0"/>
          <a:ext cx="8127999" cy="6874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2022556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9421872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16054350"/>
                    </a:ext>
                  </a:extLst>
                </a:gridCol>
              </a:tblGrid>
              <a:tr h="62345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–(10’s comp.)</a:t>
                      </a:r>
                      <a:endParaRPr kumimoji="0" lang="en-US" sz="3600" b="1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812480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→</a:t>
                      </a:r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816647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008324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789269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76688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023740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664881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042981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007335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763825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357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62451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B19D7F0-7B16-4B80-A890-C104F2339D48}"/>
              </a:ext>
            </a:extLst>
          </p:cNvPr>
          <p:cNvGraphicFramePr>
            <a:graphicFrameLocks noGrp="1"/>
          </p:cNvGraphicFramePr>
          <p:nvPr/>
        </p:nvGraphicFramePr>
        <p:xfrm>
          <a:off x="2197100" y="0"/>
          <a:ext cx="8127999" cy="6874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2022556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9421872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16054350"/>
                    </a:ext>
                  </a:extLst>
                </a:gridCol>
              </a:tblGrid>
              <a:tr h="62345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–(10’s comp.)</a:t>
                      </a:r>
                      <a:endParaRPr kumimoji="0" lang="en-US" sz="3600" b="1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812480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←</a:t>
                      </a:r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816647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008324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789269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76688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023740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664881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042981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007335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763825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357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706063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B19D7F0-7B16-4B80-A890-C104F2339D48}"/>
              </a:ext>
            </a:extLst>
          </p:cNvPr>
          <p:cNvGraphicFramePr>
            <a:graphicFrameLocks noGrp="1"/>
          </p:cNvGraphicFramePr>
          <p:nvPr/>
        </p:nvGraphicFramePr>
        <p:xfrm>
          <a:off x="2197100" y="0"/>
          <a:ext cx="8127999" cy="6874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2022556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9421872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16054350"/>
                    </a:ext>
                  </a:extLst>
                </a:gridCol>
              </a:tblGrid>
              <a:tr h="62345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1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812480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Base-10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Signed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10’s comp.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816647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008324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789269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76688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023740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664881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042981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007335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63825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357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187059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B19D7F0-7B16-4B80-A890-C104F2339D48}"/>
              </a:ext>
            </a:extLst>
          </p:cNvPr>
          <p:cNvGraphicFramePr>
            <a:graphicFrameLocks noGrp="1"/>
          </p:cNvGraphicFramePr>
          <p:nvPr/>
        </p:nvGraphicFramePr>
        <p:xfrm>
          <a:off x="2197100" y="0"/>
          <a:ext cx="8635068" cy="6874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2022556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94218720"/>
                    </a:ext>
                  </a:extLst>
                </a:gridCol>
                <a:gridCol w="3216402">
                  <a:extLst>
                    <a:ext uri="{9D8B030D-6E8A-4147-A177-3AD203B41FA5}">
                      <a16:colId xmlns:a16="http://schemas.microsoft.com/office/drawing/2014/main" val="1216054350"/>
                    </a:ext>
                  </a:extLst>
                </a:gridCol>
              </a:tblGrid>
              <a:tr h="62345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600" b="1" i="0" u="none" strike="noStrike" kern="1200" cap="none" spc="0" normalizeH="0" baseline="3000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6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812480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Base-10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Signed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10’s comp.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see 0 interpret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816647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see 1 interpret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008324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see 2 interpret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789269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see 3 interpret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876688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see 4 interpret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023740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–5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see 5 interpret –5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664881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–4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see 6 interpret –4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042981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–3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see 7 interpret –3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007335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8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see 8 interpret –2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63825"/>
                  </a:ext>
                </a:extLst>
              </a:tr>
              <a:tr h="623455">
                <a:tc>
                  <a:txBody>
                    <a:bodyPr/>
                    <a:lstStyle/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9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→</a:t>
                      </a:r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–1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sz="3200" kern="1200" dirty="0">
                        <a:solidFill>
                          <a:schemeClr val="tx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see 9 interpret –1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357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135093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SIGNED 10’s COMP. Base-10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366947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39695E97-1B79-4D8F-9466-18ADA7B51633}"/>
              </a:ext>
            </a:extLst>
          </p:cNvPr>
          <p:cNvGraphicFramePr>
            <a:graphicFrameLocks noGrp="1"/>
          </p:cNvGraphicFramePr>
          <p:nvPr/>
        </p:nvGraphicFramePr>
        <p:xfrm>
          <a:off x="3" y="2428240"/>
          <a:ext cx="12191997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1281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71762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964613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597896">
                  <a:extLst>
                    <a:ext uri="{9D8B030D-6E8A-4147-A177-3AD203B41FA5}">
                      <a16:colId xmlns:a16="http://schemas.microsoft.com/office/drawing/2014/main" val="4274340485"/>
                    </a:ext>
                  </a:extLst>
                </a:gridCol>
                <a:gridCol w="1766643">
                  <a:extLst>
                    <a:ext uri="{9D8B030D-6E8A-4147-A177-3AD203B41FA5}">
                      <a16:colId xmlns:a16="http://schemas.microsoft.com/office/drawing/2014/main" val="174191854"/>
                    </a:ext>
                  </a:extLst>
                </a:gridCol>
                <a:gridCol w="1045873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895701">
                  <a:extLst>
                    <a:ext uri="{9D8B030D-6E8A-4147-A177-3AD203B41FA5}">
                      <a16:colId xmlns:a16="http://schemas.microsoft.com/office/drawing/2014/main" val="1340800969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latin typeface="Segoe UI Light (Headings)"/>
                        </a:rPr>
                        <a:t>Signed Radix Complement Base-10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87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strike="noStrike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strike="noStrike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n–1</a:t>
                      </a:r>
                      <a:endParaRPr lang="en-US" sz="3200" b="1" strike="noStrike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n–2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n–3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0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r"/>
                      <a:r>
                        <a:rPr lang="en-US" sz="3200" dirty="0">
                          <a:latin typeface="Segoe UI Light (Headings)"/>
                        </a:rPr>
                        <a:t>0 &lt;=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3200" dirty="0">
                          <a:latin typeface="Segoe UI Light (Headings)"/>
                        </a:rPr>
                        <a:t>Positive Numbers 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&lt;</a:t>
                      </a:r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= (10</a:t>
                      </a:r>
                      <a:r>
                        <a:rPr lang="en-US" sz="3200" baseline="300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n </a:t>
                      </a:r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–1)÷2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64132"/>
                  </a:ext>
                </a:extLst>
              </a:tr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Nothing to do!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7805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magnitude</a:t>
            </a:r>
          </a:p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Example I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35295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165E33B9-24EC-4C5F-9624-839E79184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085007"/>
              </p:ext>
            </p:extLst>
          </p:nvPr>
        </p:nvGraphicFramePr>
        <p:xfrm>
          <a:off x="3" y="2270760"/>
          <a:ext cx="12191997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1281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71762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964613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597896">
                  <a:extLst>
                    <a:ext uri="{9D8B030D-6E8A-4147-A177-3AD203B41FA5}">
                      <a16:colId xmlns:a16="http://schemas.microsoft.com/office/drawing/2014/main" val="4274340485"/>
                    </a:ext>
                  </a:extLst>
                </a:gridCol>
                <a:gridCol w="1766643">
                  <a:extLst>
                    <a:ext uri="{9D8B030D-6E8A-4147-A177-3AD203B41FA5}">
                      <a16:colId xmlns:a16="http://schemas.microsoft.com/office/drawing/2014/main" val="174191854"/>
                    </a:ext>
                  </a:extLst>
                </a:gridCol>
                <a:gridCol w="1045873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895701">
                  <a:extLst>
                    <a:ext uri="{9D8B030D-6E8A-4147-A177-3AD203B41FA5}">
                      <a16:colId xmlns:a16="http://schemas.microsoft.com/office/drawing/2014/main" val="1340800969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latin typeface="Segoe UI Light (Headings)"/>
                        </a:rPr>
                        <a:t>Signed Radix Complement Base-10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87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strike="noStrike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strike="noStrike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n–1</a:t>
                      </a:r>
                      <a:endParaRPr lang="en-US" sz="3200" b="1" strike="noStrike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n–2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n–3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0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r"/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(10</a:t>
                      </a:r>
                      <a:r>
                        <a:rPr lang="en-US" sz="3200" baseline="300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n </a:t>
                      </a:r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–1)÷2 + 1 &lt;= 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3200" dirty="0">
                          <a:latin typeface="Segoe UI Light (Headings)"/>
                        </a:rPr>
                        <a:t>Negative Numbers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&lt;= </a:t>
                      </a:r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(10</a:t>
                      </a:r>
                      <a:r>
                        <a:rPr lang="en-US" sz="3200" baseline="300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n </a:t>
                      </a:r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–1)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64132"/>
                  </a:ext>
                </a:extLst>
              </a:tr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Although we see positive numbers, we must interpret them negative!</a:t>
                      </a:r>
                    </a:p>
                    <a:p>
                      <a:pPr algn="ctr"/>
                      <a:r>
                        <a:rPr lang="en-US" sz="3200" dirty="0">
                          <a:latin typeface="Segoe UI Light (Headings)"/>
                        </a:rPr>
                        <a:t>How?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44740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Table 4">
                <a:extLst>
                  <a:ext uri="{FF2B5EF4-FFF2-40B4-BE49-F238E27FC236}">
                    <a16:creationId xmlns:a16="http://schemas.microsoft.com/office/drawing/2014/main" id="{165E33B9-24EC-4C5F-9624-839E791846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7806109"/>
                  </p:ext>
                </p:extLst>
              </p:nvPr>
            </p:nvGraphicFramePr>
            <p:xfrm>
              <a:off x="3" y="2270760"/>
              <a:ext cx="12191997" cy="2316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31281">
                      <a:extLst>
                        <a:ext uri="{9D8B030D-6E8A-4147-A177-3AD203B41FA5}">
                          <a16:colId xmlns:a16="http://schemas.microsoft.com/office/drawing/2014/main" val="2074234650"/>
                        </a:ext>
                      </a:extLst>
                    </a:gridCol>
                    <a:gridCol w="1771762">
                      <a:extLst>
                        <a:ext uri="{9D8B030D-6E8A-4147-A177-3AD203B41FA5}">
                          <a16:colId xmlns:a16="http://schemas.microsoft.com/office/drawing/2014/main" val="1622767927"/>
                        </a:ext>
                      </a:extLst>
                    </a:gridCol>
                    <a:gridCol w="964613">
                      <a:extLst>
                        <a:ext uri="{9D8B030D-6E8A-4147-A177-3AD203B41FA5}">
                          <a16:colId xmlns:a16="http://schemas.microsoft.com/office/drawing/2014/main" val="1673962570"/>
                        </a:ext>
                      </a:extLst>
                    </a:gridCol>
                    <a:gridCol w="597896">
                      <a:extLst>
                        <a:ext uri="{9D8B030D-6E8A-4147-A177-3AD203B41FA5}">
                          <a16:colId xmlns:a16="http://schemas.microsoft.com/office/drawing/2014/main" val="4274340485"/>
                        </a:ext>
                      </a:extLst>
                    </a:gridCol>
                    <a:gridCol w="1766643">
                      <a:extLst>
                        <a:ext uri="{9D8B030D-6E8A-4147-A177-3AD203B41FA5}">
                          <a16:colId xmlns:a16="http://schemas.microsoft.com/office/drawing/2014/main" val="174191854"/>
                        </a:ext>
                      </a:extLst>
                    </a:gridCol>
                    <a:gridCol w="1045873">
                      <a:extLst>
                        <a:ext uri="{9D8B030D-6E8A-4147-A177-3AD203B41FA5}">
                          <a16:colId xmlns:a16="http://schemas.microsoft.com/office/drawing/2014/main" val="4039626760"/>
                        </a:ext>
                      </a:extLst>
                    </a:gridCol>
                    <a:gridCol w="895701">
                      <a:extLst>
                        <a:ext uri="{9D8B030D-6E8A-4147-A177-3AD203B41FA5}">
                          <a16:colId xmlns:a16="http://schemas.microsoft.com/office/drawing/2014/main" val="1340800969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2481916693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3646439045"/>
                        </a:ext>
                      </a:extLst>
                    </a:gridCol>
                  </a:tblGrid>
                  <a:tr h="370840">
                    <a:tc gridSpan="9"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>
                              <a:latin typeface="Segoe UI Light (Headings)"/>
                            </a:rPr>
                            <a:t>Signed Radix Complement Base-10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7887620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1" strike="noStrike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strike="noStrike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n–1</a:t>
                          </a:r>
                          <a:endParaRPr lang="en-US" sz="3200" b="1" strike="noStrike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n–2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n–3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…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2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0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889141"/>
                      </a:ext>
                    </a:extLst>
                  </a:tr>
                  <a:tr h="370840">
                    <a:tc gridSpan="3">
                      <a:txBody>
                        <a:bodyPr/>
                        <a:lstStyle/>
                        <a:p>
                          <a:pPr algn="r"/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(10</a:t>
                          </a:r>
                          <a:r>
                            <a:rPr lang="en-US" sz="3200" baseline="300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n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–1)÷2 + 1 &lt;= </a:t>
                          </a: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r>
                            <a:rPr lang="en-US" sz="3200" dirty="0">
                              <a:latin typeface="Segoe UI Light (Headings)"/>
                            </a:rPr>
                            <a:t>Negative Numbers</a:t>
                          </a:r>
                          <a:endParaRPr lang="en-US" dirty="0"/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dirty="0">
                              <a:latin typeface="Segoe UI Light (Headings)"/>
                            </a:rPr>
                            <a:t>&lt;=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(10</a:t>
                          </a:r>
                          <a:r>
                            <a:rPr lang="en-US" sz="3200" baseline="300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n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–1)</a:t>
                          </a: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0364132"/>
                      </a:ext>
                    </a:extLst>
                  </a:tr>
                  <a:tr h="370840">
                    <a:tc gridSpan="9"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200" dirty="0">
                              <a:latin typeface="Segoe UI Light (Headings)"/>
                            </a:rPr>
                            <a:t> (10’s comp. of the number we see)</a:t>
                          </a:r>
                        </a:p>
                      </a:txBody>
                      <a:tcPr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11069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Table 4">
                <a:extLst>
                  <a:ext uri="{FF2B5EF4-FFF2-40B4-BE49-F238E27FC236}">
                    <a16:creationId xmlns:a16="http://schemas.microsoft.com/office/drawing/2014/main" id="{165E33B9-24EC-4C5F-9624-839E791846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7806109"/>
                  </p:ext>
                </p:extLst>
              </p:nvPr>
            </p:nvGraphicFramePr>
            <p:xfrm>
              <a:off x="3" y="2270760"/>
              <a:ext cx="12191997" cy="2316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31281">
                      <a:extLst>
                        <a:ext uri="{9D8B030D-6E8A-4147-A177-3AD203B41FA5}">
                          <a16:colId xmlns:a16="http://schemas.microsoft.com/office/drawing/2014/main" val="2074234650"/>
                        </a:ext>
                      </a:extLst>
                    </a:gridCol>
                    <a:gridCol w="1771762">
                      <a:extLst>
                        <a:ext uri="{9D8B030D-6E8A-4147-A177-3AD203B41FA5}">
                          <a16:colId xmlns:a16="http://schemas.microsoft.com/office/drawing/2014/main" val="1622767927"/>
                        </a:ext>
                      </a:extLst>
                    </a:gridCol>
                    <a:gridCol w="964613">
                      <a:extLst>
                        <a:ext uri="{9D8B030D-6E8A-4147-A177-3AD203B41FA5}">
                          <a16:colId xmlns:a16="http://schemas.microsoft.com/office/drawing/2014/main" val="1673962570"/>
                        </a:ext>
                      </a:extLst>
                    </a:gridCol>
                    <a:gridCol w="597896">
                      <a:extLst>
                        <a:ext uri="{9D8B030D-6E8A-4147-A177-3AD203B41FA5}">
                          <a16:colId xmlns:a16="http://schemas.microsoft.com/office/drawing/2014/main" val="4274340485"/>
                        </a:ext>
                      </a:extLst>
                    </a:gridCol>
                    <a:gridCol w="1766643">
                      <a:extLst>
                        <a:ext uri="{9D8B030D-6E8A-4147-A177-3AD203B41FA5}">
                          <a16:colId xmlns:a16="http://schemas.microsoft.com/office/drawing/2014/main" val="174191854"/>
                        </a:ext>
                      </a:extLst>
                    </a:gridCol>
                    <a:gridCol w="1045873">
                      <a:extLst>
                        <a:ext uri="{9D8B030D-6E8A-4147-A177-3AD203B41FA5}">
                          <a16:colId xmlns:a16="http://schemas.microsoft.com/office/drawing/2014/main" val="4039626760"/>
                        </a:ext>
                      </a:extLst>
                    </a:gridCol>
                    <a:gridCol w="895701">
                      <a:extLst>
                        <a:ext uri="{9D8B030D-6E8A-4147-A177-3AD203B41FA5}">
                          <a16:colId xmlns:a16="http://schemas.microsoft.com/office/drawing/2014/main" val="1340800969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2481916693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3646439045"/>
                        </a:ext>
                      </a:extLst>
                    </a:gridCol>
                  </a:tblGrid>
                  <a:tr h="579120">
                    <a:tc gridSpan="9"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>
                              <a:latin typeface="Segoe UI Light (Headings)"/>
                            </a:rPr>
                            <a:t>Signed Radix Complement Base-10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7887620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1" strike="noStrike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strike="noStrike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n–1</a:t>
                          </a:r>
                          <a:endParaRPr lang="en-US" sz="3200" b="1" strike="noStrike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n–2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n–3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…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2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0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889141"/>
                      </a:ext>
                    </a:extLst>
                  </a:tr>
                  <a:tr h="579120">
                    <a:tc gridSpan="3">
                      <a:txBody>
                        <a:bodyPr/>
                        <a:lstStyle/>
                        <a:p>
                          <a:pPr algn="r"/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(10</a:t>
                          </a:r>
                          <a:r>
                            <a:rPr lang="en-US" sz="3200" baseline="300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n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–1)÷2 + 1 &lt;= </a:t>
                          </a: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r>
                            <a:rPr lang="en-US" sz="3200" dirty="0">
                              <a:latin typeface="Segoe UI Light (Headings)"/>
                            </a:rPr>
                            <a:t>Negative Numbers</a:t>
                          </a:r>
                          <a:endParaRPr lang="en-US" dirty="0"/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dirty="0">
                              <a:latin typeface="Segoe UI Light (Headings)"/>
                            </a:rPr>
                            <a:t>&lt;=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(10</a:t>
                          </a:r>
                          <a:r>
                            <a:rPr lang="en-US" sz="3200" baseline="300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n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–1)</a:t>
                          </a: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0364132"/>
                      </a:ext>
                    </a:extLst>
                  </a:tr>
                  <a:tr h="579120">
                    <a:tc gridSpan="9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4" t="-313043" r="-313" b="-32609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11069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3981576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165E33B9-24EC-4C5F-9624-839E79184699}"/>
              </a:ext>
            </a:extLst>
          </p:cNvPr>
          <p:cNvGraphicFramePr>
            <a:graphicFrameLocks noGrp="1"/>
          </p:cNvGraphicFramePr>
          <p:nvPr/>
        </p:nvGraphicFramePr>
        <p:xfrm>
          <a:off x="3" y="2270760"/>
          <a:ext cx="12191997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1281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71762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1562509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1766643">
                  <a:extLst>
                    <a:ext uri="{9D8B030D-6E8A-4147-A177-3AD203B41FA5}">
                      <a16:colId xmlns:a16="http://schemas.microsoft.com/office/drawing/2014/main" val="174191854"/>
                    </a:ext>
                  </a:extLst>
                </a:gridCol>
                <a:gridCol w="1941574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latin typeface="Segoe UI Light (Headings)"/>
                        </a:rPr>
                        <a:t>Signed Radix Complement Base-10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87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  <a:endParaRPr kumimoji="0" lang="en-US" sz="32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4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2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0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96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0" strike="noStrike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5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  <a:sym typeface="Wingdings" panose="05000000000000000000" pitchFamily="2" charset="2"/>
                        </a:rPr>
                        <a:t>n = 7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D46A2AE-5DEF-4990-8AD1-CD6A262B56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594861"/>
              </p:ext>
            </p:extLst>
          </p:nvPr>
        </p:nvGraphicFramePr>
        <p:xfrm>
          <a:off x="0" y="4587240"/>
          <a:ext cx="12191997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7656">
                  <a:extLst>
                    <a:ext uri="{9D8B030D-6E8A-4147-A177-3AD203B41FA5}">
                      <a16:colId xmlns:a16="http://schemas.microsoft.com/office/drawing/2014/main" val="3225120925"/>
                    </a:ext>
                  </a:extLst>
                </a:gridCol>
                <a:gridCol w="3410412">
                  <a:extLst>
                    <a:ext uri="{9D8B030D-6E8A-4147-A177-3AD203B41FA5}">
                      <a16:colId xmlns:a16="http://schemas.microsoft.com/office/drawing/2014/main" val="4068720239"/>
                    </a:ext>
                  </a:extLst>
                </a:gridCol>
                <a:gridCol w="4313929">
                  <a:extLst>
                    <a:ext uri="{9D8B030D-6E8A-4147-A177-3AD203B41FA5}">
                      <a16:colId xmlns:a16="http://schemas.microsoft.com/office/drawing/2014/main" val="362802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3200" b="0" kern="1200" dirty="0">
                          <a:solidFill>
                            <a:schemeClr val="dk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 &lt;= 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kern="1200" dirty="0">
                          <a:solidFill>
                            <a:schemeClr val="dk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Positive Numbers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chemeClr val="dk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&lt;= 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(10</a:t>
                      </a:r>
                      <a:r>
                        <a:rPr lang="en-US" sz="3200" b="0" baseline="300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7 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–1)÷2 </a:t>
                      </a:r>
                      <a:endParaRPr lang="en-US" sz="3200" b="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1666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(10</a:t>
                      </a:r>
                      <a:r>
                        <a:rPr lang="en-US" sz="3200" b="0" baseline="300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7 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–1)÷2 + 1 &lt;= </a:t>
                      </a:r>
                      <a:endParaRPr lang="en-US" sz="3200" b="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kern="1200" dirty="0">
                          <a:solidFill>
                            <a:schemeClr val="dk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Negative Numbers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chemeClr val="dk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&lt;=</a:t>
                      </a:r>
                      <a:r>
                        <a:rPr lang="en-US" sz="3200" b="0" dirty="0">
                          <a:latin typeface="Segoe UI Light (Headings)"/>
                        </a:rPr>
                        <a:t> 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(10</a:t>
                      </a:r>
                      <a:r>
                        <a:rPr lang="en-US" sz="3200" b="0" baseline="300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7 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–1)</a:t>
                      </a:r>
                      <a:endParaRPr lang="en-US" sz="3200" b="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9581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355603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165E33B9-24EC-4C5F-9624-839E79184699}"/>
              </a:ext>
            </a:extLst>
          </p:cNvPr>
          <p:cNvGraphicFramePr>
            <a:graphicFrameLocks noGrp="1"/>
          </p:cNvGraphicFramePr>
          <p:nvPr/>
        </p:nvGraphicFramePr>
        <p:xfrm>
          <a:off x="3" y="2270760"/>
          <a:ext cx="12191997" cy="3779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1281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71762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1562509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1766643">
                  <a:extLst>
                    <a:ext uri="{9D8B030D-6E8A-4147-A177-3AD203B41FA5}">
                      <a16:colId xmlns:a16="http://schemas.microsoft.com/office/drawing/2014/main" val="174191854"/>
                    </a:ext>
                  </a:extLst>
                </a:gridCol>
                <a:gridCol w="1941574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latin typeface="Segoe UI Light (Headings)"/>
                        </a:rPr>
                        <a:t>Signed Radix Complement Base-10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87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  <a:endParaRPr kumimoji="0" lang="en-US" sz="32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4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2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0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96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0" strike="noStrike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5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  <a:sym typeface="Wingdings" panose="05000000000000000000" pitchFamily="2" charset="2"/>
                        </a:rPr>
                        <a:t>n = 7</a:t>
                      </a:r>
                    </a:p>
                    <a:p>
                      <a:pPr algn="ctr"/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(10</a:t>
                      </a:r>
                      <a:r>
                        <a:rPr lang="en-US" sz="3200" b="0" baseline="300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7 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–1)÷2 = 9,999,999 ÷ 2 = 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highlight>
                            <a:srgbClr val="00FF00"/>
                          </a:highlight>
                          <a:latin typeface="Segoe UI Light (Headings)"/>
                        </a:rPr>
                        <a:t>4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,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  <a:latin typeface="Segoe UI Light (Headings)"/>
                        </a:rPr>
                        <a:t>999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,</a:t>
                      </a:r>
                      <a:r>
                        <a:rPr lang="en-US" sz="3200" b="0" dirty="0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  <a:latin typeface="Segoe UI Light (Headings)"/>
                        </a:rPr>
                        <a:t>999</a:t>
                      </a:r>
                    </a:p>
                    <a:p>
                      <a:pPr algn="ctr"/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5,805,074 &gt; 4,999,999</a:t>
                      </a:r>
                    </a:p>
                    <a:p>
                      <a:pPr algn="ctr"/>
                      <a:r>
                        <a:rPr lang="en-US" sz="3200" b="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This number must be interpreted negative!</a:t>
                      </a: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252489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165E33B9-24EC-4C5F-9624-839E79184699}"/>
              </a:ext>
            </a:extLst>
          </p:cNvPr>
          <p:cNvGraphicFramePr>
            <a:graphicFrameLocks noGrp="1"/>
          </p:cNvGraphicFramePr>
          <p:nvPr/>
        </p:nvGraphicFramePr>
        <p:xfrm>
          <a:off x="3" y="2270760"/>
          <a:ext cx="12191997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1281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71762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1562509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1766643">
                  <a:extLst>
                    <a:ext uri="{9D8B030D-6E8A-4147-A177-3AD203B41FA5}">
                      <a16:colId xmlns:a16="http://schemas.microsoft.com/office/drawing/2014/main" val="174191854"/>
                    </a:ext>
                  </a:extLst>
                </a:gridCol>
                <a:gridCol w="1941574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latin typeface="Segoe UI Light (Headings)"/>
                        </a:rPr>
                        <a:t>Signed Radix Complement Base-10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87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  <a:endParaRPr kumimoji="0" lang="en-US" sz="32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4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2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0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96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0" strike="noStrike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5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4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  <a:sym typeface="Wingdings" panose="05000000000000000000" pitchFamily="2" charset="2"/>
                        </a:rPr>
                        <a:t>= – (10’s comp. (5,805,074))</a:t>
                      </a:r>
                    </a:p>
                    <a:p>
                      <a:pPr algn="ctr"/>
                      <a:r>
                        <a:rPr lang="en-US" sz="3200" dirty="0">
                          <a:latin typeface="Segoe UI Light (Headings)"/>
                          <a:sym typeface="Wingdings" panose="05000000000000000000" pitchFamily="2" charset="2"/>
                        </a:rPr>
                        <a:t>= – (9’s comp. (5,805,074) + 1)</a:t>
                      </a:r>
                    </a:p>
                    <a:p>
                      <a:pPr algn="ctr"/>
                      <a:r>
                        <a:rPr lang="en-US" sz="3200" dirty="0">
                          <a:latin typeface="Segoe UI Light (Headings)"/>
                          <a:sym typeface="Wingdings" panose="05000000000000000000" pitchFamily="2" charset="2"/>
                        </a:rPr>
                        <a:t>= – (9,999,999 – 5,805,074 + 1)</a:t>
                      </a:r>
                    </a:p>
                    <a:p>
                      <a:pPr algn="ctr"/>
                      <a:r>
                        <a:rPr lang="en-US" sz="3200" dirty="0">
                          <a:latin typeface="Segoe UI Light (Headings)"/>
                          <a:sym typeface="Wingdings" panose="05000000000000000000" pitchFamily="2" charset="2"/>
                        </a:rPr>
                        <a:t>= – (4,194,925 + 1)</a:t>
                      </a:r>
                    </a:p>
                    <a:p>
                      <a:pPr algn="ctr"/>
                      <a:r>
                        <a:rPr lang="en-US" sz="3200" dirty="0">
                          <a:latin typeface="Segoe UI Light (Headings)"/>
                          <a:sym typeface="Wingdings" panose="05000000000000000000" pitchFamily="2" charset="2"/>
                        </a:rPr>
                        <a:t>= </a:t>
                      </a:r>
                      <a:r>
                        <a:rPr lang="en-US" sz="3200" dirty="0">
                          <a:highlight>
                            <a:srgbClr val="00FF00"/>
                          </a:highlight>
                          <a:latin typeface="Segoe UI Light (Headings)"/>
                          <a:sym typeface="Wingdings" panose="05000000000000000000" pitchFamily="2" charset="2"/>
                        </a:rPr>
                        <a:t>– (4,194,926)</a:t>
                      </a:r>
                      <a:endParaRPr lang="en-US" sz="3200" dirty="0">
                        <a:highlight>
                          <a:srgbClr val="00FF00"/>
                        </a:highlight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251999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4">
            <a:extLst>
              <a:ext uri="{FF2B5EF4-FFF2-40B4-BE49-F238E27FC236}">
                <a16:creationId xmlns:a16="http://schemas.microsoft.com/office/drawing/2014/main" id="{165E33B9-24EC-4C5F-9624-839E79184699}"/>
              </a:ext>
            </a:extLst>
          </p:cNvPr>
          <p:cNvGraphicFramePr>
            <a:graphicFrameLocks noGrp="1"/>
          </p:cNvGraphicFramePr>
          <p:nvPr/>
        </p:nvGraphicFramePr>
        <p:xfrm>
          <a:off x="3" y="2270760"/>
          <a:ext cx="12191997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1281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71762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1562509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1766643">
                  <a:extLst>
                    <a:ext uri="{9D8B030D-6E8A-4147-A177-3AD203B41FA5}">
                      <a16:colId xmlns:a16="http://schemas.microsoft.com/office/drawing/2014/main" val="174191854"/>
                    </a:ext>
                  </a:extLst>
                </a:gridCol>
                <a:gridCol w="1941574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709114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latin typeface="Segoe UI Light (Headings)"/>
                        </a:rPr>
                        <a:t>Signed Radix Complement Base-10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87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  <a:endParaRPr kumimoji="0" lang="en-US" sz="32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4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2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10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0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96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0" strike="noStrike" dirty="0">
                          <a:solidFill>
                            <a:schemeClr val="tx1"/>
                          </a:solidFill>
                          <a:latin typeface="Segoe UI Light (Headings)"/>
                        </a:rPr>
                        <a:t>X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X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X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X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X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X</a:t>
                      </a:r>
                      <a:endParaRPr kumimoji="0" lang="en-US" sz="3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X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Segoe UI Light (Headings)"/>
                          <a:sym typeface="Wingdings" panose="05000000000000000000" pitchFamily="2" charset="2"/>
                        </a:rPr>
                        <a:t>– 3,450,256</a:t>
                      </a:r>
                      <a:endParaRPr lang="en-US" sz="3200" dirty="0">
                        <a:highlight>
                          <a:srgbClr val="00FF00"/>
                        </a:highlight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48618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4">
                <a:extLst>
                  <a:ext uri="{FF2B5EF4-FFF2-40B4-BE49-F238E27FC236}">
                    <a16:creationId xmlns:a16="http://schemas.microsoft.com/office/drawing/2014/main" id="{165E33B9-24EC-4C5F-9624-839E7918469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3" y="2270760"/>
              <a:ext cx="12191997" cy="3291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31281">
                      <a:extLst>
                        <a:ext uri="{9D8B030D-6E8A-4147-A177-3AD203B41FA5}">
                          <a16:colId xmlns:a16="http://schemas.microsoft.com/office/drawing/2014/main" val="2074234650"/>
                        </a:ext>
                      </a:extLst>
                    </a:gridCol>
                    <a:gridCol w="1771762">
                      <a:extLst>
                        <a:ext uri="{9D8B030D-6E8A-4147-A177-3AD203B41FA5}">
                          <a16:colId xmlns:a16="http://schemas.microsoft.com/office/drawing/2014/main" val="1622767927"/>
                        </a:ext>
                      </a:extLst>
                    </a:gridCol>
                    <a:gridCol w="1562509">
                      <a:extLst>
                        <a:ext uri="{9D8B030D-6E8A-4147-A177-3AD203B41FA5}">
                          <a16:colId xmlns:a16="http://schemas.microsoft.com/office/drawing/2014/main" val="1673962570"/>
                        </a:ext>
                      </a:extLst>
                    </a:gridCol>
                    <a:gridCol w="1766643">
                      <a:extLst>
                        <a:ext uri="{9D8B030D-6E8A-4147-A177-3AD203B41FA5}">
                          <a16:colId xmlns:a16="http://schemas.microsoft.com/office/drawing/2014/main" val="174191854"/>
                        </a:ext>
                      </a:extLst>
                    </a:gridCol>
                    <a:gridCol w="1941574">
                      <a:extLst>
                        <a:ext uri="{9D8B030D-6E8A-4147-A177-3AD203B41FA5}">
                          <a16:colId xmlns:a16="http://schemas.microsoft.com/office/drawing/2014/main" val="4039626760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2481916693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3646439045"/>
                        </a:ext>
                      </a:extLst>
                    </a:gridCol>
                  </a:tblGrid>
                  <a:tr h="370840">
                    <a:tc gridSpan="7"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>
                              <a:latin typeface="Segoe UI Light (Headings)"/>
                            </a:rPr>
                            <a:t>Signed Radix Complement Base-10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7887620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6</a:t>
                          </a:r>
                          <a:endParaRPr kumimoji="0" lang="en-US" sz="3200" b="1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5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4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3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2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0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25963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strike="noStrike" dirty="0">
                              <a:solidFill>
                                <a:schemeClr val="tx1"/>
                              </a:solidFill>
                              <a:latin typeface="Segoe UI Light (Headings)"/>
                            </a:rPr>
                            <a:t>X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889141"/>
                      </a:ext>
                    </a:extLst>
                  </a:tr>
                  <a:tr h="370840">
                    <a:tc gridSpan="7">
                      <a:txBody>
                        <a:bodyPr/>
                        <a:lstStyle/>
                        <a:p>
                          <a:pPr marL="0" indent="0" algn="ctr">
                            <a:buFontTx/>
                            <a:buNone/>
                          </a:pPr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200" dirty="0">
                              <a:latin typeface="Segoe UI Light (Headings)"/>
                              <a:sym typeface="Wingdings" panose="05000000000000000000" pitchFamily="2" charset="2"/>
                            </a:rPr>
                            <a:t> 3,450,256</a:t>
                          </a:r>
                        </a:p>
                        <a:p>
                          <a:pPr marL="0" indent="0" algn="ctr">
                            <a:buFontTx/>
                            <a:buNone/>
                          </a:pPr>
                          <a:r>
                            <a:rPr lang="en-US" sz="3200" dirty="0">
                              <a:latin typeface="Segoe UI Light (Headings)"/>
                              <a:sym typeface="Wingdings" panose="05000000000000000000" pitchFamily="2" charset="2"/>
                            </a:rPr>
                            <a:t>We must find its positive complement to represent it!</a:t>
                          </a:r>
                        </a:p>
                        <a:p>
                          <a:pPr marL="0" indent="0" algn="ctr">
                            <a:buFontTx/>
                            <a:buNone/>
                          </a:pPr>
                          <a:r>
                            <a:rPr lang="en-US" sz="3200" dirty="0">
                              <a:latin typeface="Segoe UI Light (Headings)"/>
                              <a:sym typeface="Wingdings" panose="05000000000000000000" pitchFamily="2" charset="2"/>
                            </a:rPr>
                            <a:t>How?</a:t>
                          </a: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11069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4">
                <a:extLst>
                  <a:ext uri="{FF2B5EF4-FFF2-40B4-BE49-F238E27FC236}">
                    <a16:creationId xmlns:a16="http://schemas.microsoft.com/office/drawing/2014/main" id="{165E33B9-24EC-4C5F-9624-839E7918469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3" y="2270760"/>
              <a:ext cx="12191997" cy="32918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31281">
                      <a:extLst>
                        <a:ext uri="{9D8B030D-6E8A-4147-A177-3AD203B41FA5}">
                          <a16:colId xmlns:a16="http://schemas.microsoft.com/office/drawing/2014/main" val="2074234650"/>
                        </a:ext>
                      </a:extLst>
                    </a:gridCol>
                    <a:gridCol w="1771762">
                      <a:extLst>
                        <a:ext uri="{9D8B030D-6E8A-4147-A177-3AD203B41FA5}">
                          <a16:colId xmlns:a16="http://schemas.microsoft.com/office/drawing/2014/main" val="1622767927"/>
                        </a:ext>
                      </a:extLst>
                    </a:gridCol>
                    <a:gridCol w="1562509">
                      <a:extLst>
                        <a:ext uri="{9D8B030D-6E8A-4147-A177-3AD203B41FA5}">
                          <a16:colId xmlns:a16="http://schemas.microsoft.com/office/drawing/2014/main" val="1673962570"/>
                        </a:ext>
                      </a:extLst>
                    </a:gridCol>
                    <a:gridCol w="1766643">
                      <a:extLst>
                        <a:ext uri="{9D8B030D-6E8A-4147-A177-3AD203B41FA5}">
                          <a16:colId xmlns:a16="http://schemas.microsoft.com/office/drawing/2014/main" val="174191854"/>
                        </a:ext>
                      </a:extLst>
                    </a:gridCol>
                    <a:gridCol w="1941574">
                      <a:extLst>
                        <a:ext uri="{9D8B030D-6E8A-4147-A177-3AD203B41FA5}">
                          <a16:colId xmlns:a16="http://schemas.microsoft.com/office/drawing/2014/main" val="4039626760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2481916693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3646439045"/>
                        </a:ext>
                      </a:extLst>
                    </a:gridCol>
                  </a:tblGrid>
                  <a:tr h="579120">
                    <a:tc gridSpan="7"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>
                              <a:latin typeface="Segoe UI Light (Headings)"/>
                            </a:rPr>
                            <a:t>Signed Radix Complement Base-10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7887620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6</a:t>
                          </a:r>
                          <a:endParaRPr kumimoji="0" lang="en-US" sz="3200" b="1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5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4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3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2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0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2596354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strike="noStrike" dirty="0">
                              <a:solidFill>
                                <a:schemeClr val="tx1"/>
                              </a:solidFill>
                              <a:latin typeface="Segoe UI Light (Headings)"/>
                            </a:rPr>
                            <a:t>X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endParaRPr kumimoji="0" lang="en-US" sz="3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889141"/>
                      </a:ext>
                    </a:extLst>
                  </a:tr>
                  <a:tr h="1554480">
                    <a:tc gridSpan="7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" t="-116863" r="-250" b="-12549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11069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64948818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4">
                <a:extLst>
                  <a:ext uri="{FF2B5EF4-FFF2-40B4-BE49-F238E27FC236}">
                    <a16:creationId xmlns:a16="http://schemas.microsoft.com/office/drawing/2014/main" id="{165E33B9-24EC-4C5F-9624-839E791846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0310669"/>
                  </p:ext>
                </p:extLst>
              </p:nvPr>
            </p:nvGraphicFramePr>
            <p:xfrm>
              <a:off x="3" y="2270760"/>
              <a:ext cx="12191997" cy="4876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31281">
                      <a:extLst>
                        <a:ext uri="{9D8B030D-6E8A-4147-A177-3AD203B41FA5}">
                          <a16:colId xmlns:a16="http://schemas.microsoft.com/office/drawing/2014/main" val="2074234650"/>
                        </a:ext>
                      </a:extLst>
                    </a:gridCol>
                    <a:gridCol w="1771762">
                      <a:extLst>
                        <a:ext uri="{9D8B030D-6E8A-4147-A177-3AD203B41FA5}">
                          <a16:colId xmlns:a16="http://schemas.microsoft.com/office/drawing/2014/main" val="1622767927"/>
                        </a:ext>
                      </a:extLst>
                    </a:gridCol>
                    <a:gridCol w="1562509">
                      <a:extLst>
                        <a:ext uri="{9D8B030D-6E8A-4147-A177-3AD203B41FA5}">
                          <a16:colId xmlns:a16="http://schemas.microsoft.com/office/drawing/2014/main" val="1673962570"/>
                        </a:ext>
                      </a:extLst>
                    </a:gridCol>
                    <a:gridCol w="1766643">
                      <a:extLst>
                        <a:ext uri="{9D8B030D-6E8A-4147-A177-3AD203B41FA5}">
                          <a16:colId xmlns:a16="http://schemas.microsoft.com/office/drawing/2014/main" val="174191854"/>
                        </a:ext>
                      </a:extLst>
                    </a:gridCol>
                    <a:gridCol w="1941574">
                      <a:extLst>
                        <a:ext uri="{9D8B030D-6E8A-4147-A177-3AD203B41FA5}">
                          <a16:colId xmlns:a16="http://schemas.microsoft.com/office/drawing/2014/main" val="4039626760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2481916693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3646439045"/>
                        </a:ext>
                      </a:extLst>
                    </a:gridCol>
                  </a:tblGrid>
                  <a:tr h="370840">
                    <a:tc gridSpan="7"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>
                              <a:latin typeface="Segoe UI Light (Headings)"/>
                            </a:rPr>
                            <a:t>Signed Radix Complement Base-10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7887620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6</a:t>
                          </a:r>
                          <a:endParaRPr kumimoji="0" lang="en-US" sz="3200" b="1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5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4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3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2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0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2596354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strike="noStrike" dirty="0">
                              <a:solidFill>
                                <a:schemeClr val="tx1"/>
                              </a:solidFill>
                              <a:latin typeface="Segoe UI Light (Headings)"/>
                            </a:rPr>
                            <a:t>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5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4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9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7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4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4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889141"/>
                      </a:ext>
                    </a:extLst>
                  </a:tr>
                  <a:tr h="370840">
                    <a:tc gridSpan="7">
                      <a:txBody>
                        <a:bodyPr/>
                        <a:lstStyle/>
                        <a:p>
                          <a:pPr marL="0" indent="0" algn="ctr">
                            <a:buFontTx/>
                            <a:buNone/>
                          </a:pPr>
                          <a14:m>
                            <m:oMath xmlns:m="http://schemas.openxmlformats.org/officeDocument/2006/math">
                              <m:r>
                                <a:rPr lang="en-US" sz="2800" i="1" dirty="0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2800" dirty="0">
                              <a:latin typeface="Segoe UI Light (Headings)"/>
                              <a:sym typeface="Wingdings" panose="05000000000000000000" pitchFamily="2" charset="2"/>
                            </a:rPr>
                            <a:t> 3,450,256</a:t>
                          </a:r>
                        </a:p>
                        <a:p>
                          <a:pPr marL="0" indent="0" algn="ctr">
                            <a:buFontTx/>
                            <a:buNone/>
                          </a:pPr>
                          <a:r>
                            <a:rPr lang="en-US" sz="2800" dirty="0">
                              <a:latin typeface="Segoe UI Light (Headings)"/>
                              <a:sym typeface="Wingdings" panose="05000000000000000000" pitchFamily="2" charset="2"/>
                            </a:rPr>
                            <a:t>= 10’s comp (3,450,256)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dirty="0">
                              <a:latin typeface="Segoe UI Light (Headings)"/>
                              <a:sym typeface="Wingdings" panose="05000000000000000000" pitchFamily="2" charset="2"/>
                            </a:rPr>
                            <a:t>= 9’s comp (3,450,256) + 1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dirty="0">
                              <a:latin typeface="Segoe UI Light (Headings)"/>
                              <a:sym typeface="Wingdings" panose="05000000000000000000" pitchFamily="2" charset="2"/>
                            </a:rPr>
                            <a:t>= 9,999,999 – 3,450,256 + 1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dirty="0">
                              <a:latin typeface="Segoe UI Light (Headings)"/>
                              <a:sym typeface="Wingdings" panose="05000000000000000000" pitchFamily="2" charset="2"/>
                            </a:rPr>
                            <a:t>= 6,549,743 + 1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dirty="0">
                              <a:latin typeface="Segoe UI Light (Headings)"/>
                              <a:sym typeface="Wingdings" panose="05000000000000000000" pitchFamily="2" charset="2"/>
                            </a:rPr>
                            <a:t>= </a:t>
                          </a:r>
                          <a:r>
                            <a:rPr lang="en-US" sz="2800" dirty="0">
                              <a:highlight>
                                <a:srgbClr val="00FF00"/>
                              </a:highlight>
                              <a:latin typeface="Segoe UI Light (Headings)"/>
                              <a:sym typeface="Wingdings" panose="05000000000000000000" pitchFamily="2" charset="2"/>
                            </a:rPr>
                            <a:t>6,549,744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  <a:sym typeface="Wingdings" panose="05000000000000000000" pitchFamily="2" charset="2"/>
                          </a:endParaRPr>
                        </a:p>
                      </a:txBody>
                      <a:tcPr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11069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4">
                <a:extLst>
                  <a:ext uri="{FF2B5EF4-FFF2-40B4-BE49-F238E27FC236}">
                    <a16:creationId xmlns:a16="http://schemas.microsoft.com/office/drawing/2014/main" id="{165E33B9-24EC-4C5F-9624-839E791846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0310669"/>
                  </p:ext>
                </p:extLst>
              </p:nvPr>
            </p:nvGraphicFramePr>
            <p:xfrm>
              <a:off x="3" y="2270760"/>
              <a:ext cx="12191997" cy="48768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31281">
                      <a:extLst>
                        <a:ext uri="{9D8B030D-6E8A-4147-A177-3AD203B41FA5}">
                          <a16:colId xmlns:a16="http://schemas.microsoft.com/office/drawing/2014/main" val="2074234650"/>
                        </a:ext>
                      </a:extLst>
                    </a:gridCol>
                    <a:gridCol w="1771762">
                      <a:extLst>
                        <a:ext uri="{9D8B030D-6E8A-4147-A177-3AD203B41FA5}">
                          <a16:colId xmlns:a16="http://schemas.microsoft.com/office/drawing/2014/main" val="1622767927"/>
                        </a:ext>
                      </a:extLst>
                    </a:gridCol>
                    <a:gridCol w="1562509">
                      <a:extLst>
                        <a:ext uri="{9D8B030D-6E8A-4147-A177-3AD203B41FA5}">
                          <a16:colId xmlns:a16="http://schemas.microsoft.com/office/drawing/2014/main" val="1673962570"/>
                        </a:ext>
                      </a:extLst>
                    </a:gridCol>
                    <a:gridCol w="1766643">
                      <a:extLst>
                        <a:ext uri="{9D8B030D-6E8A-4147-A177-3AD203B41FA5}">
                          <a16:colId xmlns:a16="http://schemas.microsoft.com/office/drawing/2014/main" val="174191854"/>
                        </a:ext>
                      </a:extLst>
                    </a:gridCol>
                    <a:gridCol w="1941574">
                      <a:extLst>
                        <a:ext uri="{9D8B030D-6E8A-4147-A177-3AD203B41FA5}">
                          <a16:colId xmlns:a16="http://schemas.microsoft.com/office/drawing/2014/main" val="4039626760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2481916693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3646439045"/>
                        </a:ext>
                      </a:extLst>
                    </a:gridCol>
                  </a:tblGrid>
                  <a:tr h="579120">
                    <a:tc gridSpan="7"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>
                              <a:latin typeface="Segoe UI Light (Headings)"/>
                            </a:rPr>
                            <a:t>Signed Radix Complement Base-10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7887620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6</a:t>
                          </a:r>
                          <a:endParaRPr kumimoji="0" lang="en-US" sz="3200" b="1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5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4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3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2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10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b="1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10</a:t>
                          </a:r>
                          <a:r>
                            <a:rPr lang="en-US" sz="3200" b="1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0</a:t>
                          </a:r>
                          <a:endParaRPr lang="en-US" sz="3200" b="1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25963545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strike="noStrike" dirty="0">
                              <a:solidFill>
                                <a:schemeClr val="tx1"/>
                              </a:solidFill>
                              <a:latin typeface="Segoe UI Light (Headings)"/>
                            </a:rPr>
                            <a:t>6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5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4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9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7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4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4</a:t>
                          </a:r>
                        </a:p>
                      </a:txBody>
                      <a:tcPr>
                        <a:solidFill>
                          <a:srgbClr val="E9EBF5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889141"/>
                      </a:ext>
                    </a:extLst>
                  </a:tr>
                  <a:tr h="3139440">
                    <a:tc gridSpan="7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" t="-57558" r="-250" b="-388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11069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0623317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SIGNED 16’s COMP. Base-16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63259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1998" cy="1280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Is this a negative number or positive?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3730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1785050"/>
              </p:ext>
            </p:extLst>
          </p:nvPr>
        </p:nvGraphicFramePr>
        <p:xfrm>
          <a:off x="0" y="2468880"/>
          <a:ext cx="12192000" cy="192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Base-16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633118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1998" cy="1828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How many positions? </a:t>
                      </a:r>
                    </a:p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n =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572961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1998" cy="1828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What is the maximum positive number? </a:t>
                      </a:r>
                    </a:p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(16</a:t>
                      </a:r>
                      <a:r>
                        <a:rPr lang="en-US" sz="3600" kern="1200" baseline="30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6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–1)÷2 =(8,388,607)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 = (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7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FF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,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FFF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16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581750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1998" cy="1828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This number is less than (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7FF,FFF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16</a:t>
                      </a:r>
                    </a:p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(+1BF,2B4)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673365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1998" cy="1280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Is this a negative number or positive?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83318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1998" cy="1828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How many positions? </a:t>
                      </a:r>
                    </a:p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n =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404303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0366129"/>
              </p:ext>
            </p:extLst>
          </p:nvPr>
        </p:nvGraphicFramePr>
        <p:xfrm>
          <a:off x="0" y="2468880"/>
          <a:ext cx="12191998" cy="1828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What is the maximum positive number? </a:t>
                      </a:r>
                    </a:p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(16</a:t>
                      </a:r>
                      <a:r>
                        <a:rPr lang="en-US" sz="3600" kern="1200" baseline="30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6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–1)÷2 =(8,388,608)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10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 = (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FF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FFF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16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13341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081043"/>
              </p:ext>
            </p:extLst>
          </p:nvPr>
        </p:nvGraphicFramePr>
        <p:xfrm>
          <a:off x="0" y="2468880"/>
          <a:ext cx="12191998" cy="1828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This number is greater than (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FF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FFF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16</a:t>
                      </a:r>
                    </a:p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The number is negative, but what is the number?</a:t>
                      </a:r>
                      <a:endParaRPr lang="en-US" sz="3600" kern="1200" baseline="-250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256956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1998" cy="3474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– (16’s comp. (EBF,2B4))</a:t>
                      </a:r>
                    </a:p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– (15’s comp. (EBF,2B4) + 1)</a:t>
                      </a:r>
                    </a:p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– (FFF,FFF – EBF2B4 + 1)</a:t>
                      </a:r>
                    </a:p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– (140,D4B + 1)</a:t>
                      </a:r>
                    </a:p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– (140,D4C)</a:t>
                      </a:r>
                      <a:endParaRPr lang="en-US" sz="3600" kern="1200" baseline="-25000" dirty="0">
                        <a:solidFill>
                          <a:schemeClr val="tx1"/>
                        </a:solidFill>
                        <a:highlight>
                          <a:srgbClr val="00FF00"/>
                        </a:highlight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558978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1998" cy="1280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 (140,D4C)</a:t>
                      </a:r>
                      <a:endParaRPr lang="en-US" sz="3600" kern="1200" baseline="-250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178873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3895970"/>
              </p:ext>
            </p:extLst>
          </p:nvPr>
        </p:nvGraphicFramePr>
        <p:xfrm>
          <a:off x="0" y="2468880"/>
          <a:ext cx="12191998" cy="4023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 140,D4C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16’s comp(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140,D4C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15’s comp(140,D4C) + 1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FFF,FFF – 140,D4C + 1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EBF,2B3 + 1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EBF,2B4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066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A9E8D3EE-6D2A-4285-B621-103E6FA8C6BD}"/>
              </a:ext>
            </a:extLst>
          </p:cNvPr>
          <p:cNvGraphicFramePr>
            <a:graphicFrameLocks noGrp="1"/>
          </p:cNvGraphicFramePr>
          <p:nvPr/>
        </p:nvGraphicFramePr>
        <p:xfrm>
          <a:off x="0" y="2468880"/>
          <a:ext cx="12192000" cy="192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.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641AE45F-6887-4D54-8024-50124CAA094B}"/>
              </a:ext>
            </a:extLst>
          </p:cNvPr>
          <p:cNvSpPr/>
          <p:nvPr/>
        </p:nvSpPr>
        <p:spPr>
          <a:xfrm>
            <a:off x="5078542" y="1822549"/>
            <a:ext cx="203491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cap="all" dirty="0">
                <a:latin typeface="Segoe UI Light (Headings)"/>
              </a:rPr>
              <a:t>padding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3635870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175197"/>
              </p:ext>
            </p:extLst>
          </p:nvPr>
        </p:nvGraphicFramePr>
        <p:xfrm>
          <a:off x="0" y="2468880"/>
          <a:ext cx="12191998" cy="4023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Base-16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– 140,D4C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16’s comp(140,D4C)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15’s comp(140,D4C) + 1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FFF,FFF – 140,D4C + 1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EBF,2B3 + 1</a:t>
                      </a:r>
                    </a:p>
                    <a:p>
                      <a:pPr marL="0" indent="0" algn="ctr">
                        <a:buFontTx/>
                        <a:buNone/>
                      </a:pP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= </a:t>
                      </a:r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n-ea"/>
                          <a:cs typeface="+mn-cs"/>
                        </a:rPr>
                        <a:t>EBF,2B4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76773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SIGNED r’s COMP. Base-r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95711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39695E97-1B79-4D8F-9466-18ADA7B516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913783"/>
              </p:ext>
            </p:extLst>
          </p:nvPr>
        </p:nvGraphicFramePr>
        <p:xfrm>
          <a:off x="0" y="1424940"/>
          <a:ext cx="12191997" cy="451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1983">
                  <a:extLst>
                    <a:ext uri="{9D8B030D-6E8A-4147-A177-3AD203B41FA5}">
                      <a16:colId xmlns:a16="http://schemas.microsoft.com/office/drawing/2014/main" val="2074234650"/>
                    </a:ext>
                  </a:extLst>
                </a:gridCol>
                <a:gridCol w="1741779">
                  <a:extLst>
                    <a:ext uri="{9D8B030D-6E8A-4147-A177-3AD203B41FA5}">
                      <a16:colId xmlns:a16="http://schemas.microsoft.com/office/drawing/2014/main" val="1622767927"/>
                    </a:ext>
                  </a:extLst>
                </a:gridCol>
                <a:gridCol w="948289">
                  <a:extLst>
                    <a:ext uri="{9D8B030D-6E8A-4147-A177-3AD203B41FA5}">
                      <a16:colId xmlns:a16="http://schemas.microsoft.com/office/drawing/2014/main" val="1673962570"/>
                    </a:ext>
                  </a:extLst>
                </a:gridCol>
                <a:gridCol w="587778">
                  <a:extLst>
                    <a:ext uri="{9D8B030D-6E8A-4147-A177-3AD203B41FA5}">
                      <a16:colId xmlns:a16="http://schemas.microsoft.com/office/drawing/2014/main" val="4274340485"/>
                    </a:ext>
                  </a:extLst>
                </a:gridCol>
                <a:gridCol w="1736746">
                  <a:extLst>
                    <a:ext uri="{9D8B030D-6E8A-4147-A177-3AD203B41FA5}">
                      <a16:colId xmlns:a16="http://schemas.microsoft.com/office/drawing/2014/main" val="174191854"/>
                    </a:ext>
                  </a:extLst>
                </a:gridCol>
                <a:gridCol w="918221">
                  <a:extLst>
                    <a:ext uri="{9D8B030D-6E8A-4147-A177-3AD203B41FA5}">
                      <a16:colId xmlns:a16="http://schemas.microsoft.com/office/drawing/2014/main" val="4039626760"/>
                    </a:ext>
                  </a:extLst>
                </a:gridCol>
                <a:gridCol w="990496">
                  <a:extLst>
                    <a:ext uri="{9D8B030D-6E8A-4147-A177-3AD203B41FA5}">
                      <a16:colId xmlns:a16="http://schemas.microsoft.com/office/drawing/2014/main" val="1340800969"/>
                    </a:ext>
                  </a:extLst>
                </a:gridCol>
                <a:gridCol w="1680191">
                  <a:extLst>
                    <a:ext uri="{9D8B030D-6E8A-4147-A177-3AD203B41FA5}">
                      <a16:colId xmlns:a16="http://schemas.microsoft.com/office/drawing/2014/main" val="2481916693"/>
                    </a:ext>
                  </a:extLst>
                </a:gridCol>
                <a:gridCol w="1886514">
                  <a:extLst>
                    <a:ext uri="{9D8B030D-6E8A-4147-A177-3AD203B41FA5}">
                      <a16:colId xmlns:a16="http://schemas.microsoft.com/office/drawing/2014/main" val="3646439045"/>
                    </a:ext>
                  </a:extLst>
                </a:gridCol>
              </a:tblGrid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en-US" sz="3200" strike="noStrike" dirty="0">
                          <a:latin typeface="Segoe UI Light (Headings)"/>
                        </a:rPr>
                        <a:t>Base-r in Radix Complement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87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strike="noStrike" dirty="0" err="1">
                          <a:solidFill>
                            <a:schemeClr val="bg1"/>
                          </a:solidFill>
                          <a:latin typeface="Segoe UI Light (Headings)"/>
                        </a:rPr>
                        <a:t>r</a:t>
                      </a:r>
                      <a:r>
                        <a:rPr lang="en-US" sz="3200" b="1" strike="noStrike" baseline="30000" dirty="0" err="1">
                          <a:solidFill>
                            <a:schemeClr val="bg1"/>
                          </a:solidFill>
                          <a:latin typeface="Segoe UI Light (Headings)"/>
                        </a:rPr>
                        <a:t>n</a:t>
                      </a:r>
                      <a:r>
                        <a:rPr lang="en-US" sz="3200" b="1" strike="noStrike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–1</a:t>
                      </a:r>
                      <a:endParaRPr lang="en-US" sz="3200" b="1" strike="noStrike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–3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…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r</a:t>
                      </a:r>
                      <a:r>
                        <a:rPr kumimoji="0" lang="en-US" sz="3200" b="1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r</a:t>
                      </a:r>
                      <a:r>
                        <a:rPr lang="en-US" sz="3200" b="1" baseline="30000" dirty="0">
                          <a:solidFill>
                            <a:schemeClr val="bg1"/>
                          </a:solidFill>
                          <a:latin typeface="Segoe UI Light (Headings)"/>
                        </a:rPr>
                        <a:t>0</a:t>
                      </a:r>
                      <a:endParaRPr lang="en-US" sz="3200" b="1" dirty="0">
                        <a:solidFill>
                          <a:schemeClr val="bg1"/>
                        </a:solidFill>
                        <a:latin typeface="Segoe UI Light (Headings)"/>
                      </a:endParaRP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89141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r"/>
                      <a:r>
                        <a:rPr lang="en-US" sz="3200" dirty="0">
                          <a:latin typeface="Segoe UI Light (Headings)"/>
                        </a:rPr>
                        <a:t>0 &lt;=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3200" dirty="0">
                          <a:latin typeface="Segoe UI Light (Headings)"/>
                        </a:rPr>
                        <a:t>Positive Numbers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solidFill>
                          <a:schemeClr val="dk1"/>
                        </a:solidFill>
                        <a:latin typeface="Segoe UI Light (Headings)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solidFill>
                          <a:schemeClr val="dk1"/>
                        </a:solidFill>
                        <a:latin typeface="Segoe UI Light (Headings)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Nothing to do!</a:t>
                      </a:r>
                      <a:endParaRPr lang="en-US" sz="3200" dirty="0">
                        <a:latin typeface="Segoe UI Light (Headings)"/>
                      </a:endParaRPr>
                    </a:p>
                    <a:p>
                      <a:r>
                        <a:rPr lang="en-US" sz="3200" dirty="0">
                          <a:latin typeface="Segoe UI Light (Headings)"/>
                        </a:rPr>
                        <a:t> 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Segoe UI Light (Headings)"/>
                        </a:rPr>
                        <a:t>&lt;</a:t>
                      </a:r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= (</a:t>
                      </a:r>
                      <a:r>
                        <a:rPr lang="en-US" sz="3200" dirty="0" err="1">
                          <a:solidFill>
                            <a:schemeClr val="dk1"/>
                          </a:solidFill>
                          <a:latin typeface="Segoe UI Light (Headings)"/>
                        </a:rPr>
                        <a:t>r</a:t>
                      </a:r>
                      <a:r>
                        <a:rPr lang="en-US" sz="3200" baseline="30000" dirty="0" err="1">
                          <a:solidFill>
                            <a:schemeClr val="dk1"/>
                          </a:solidFill>
                          <a:latin typeface="Segoe UI Light (Headings)"/>
                        </a:rPr>
                        <a:t>n</a:t>
                      </a:r>
                      <a:r>
                        <a:rPr lang="en-US" sz="3200" baseline="300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 </a:t>
                      </a:r>
                      <a:r>
                        <a:rPr lang="en-US" sz="32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–1)÷2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dk1"/>
                        </a:solidFill>
                        <a:latin typeface="Segoe UI Light (Headings)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Base-2: 0,111,…,111</a:t>
                      </a:r>
                      <a:endParaRPr lang="en-US" sz="2400" dirty="0">
                        <a:latin typeface="Segoe UI Light (Headings)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Base-4: 1,333,…,333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Base-8: 3,777,…,777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Base-10: 4,999,…,999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dk1"/>
                          </a:solidFill>
                          <a:latin typeface="Segoe UI Light (Headings)"/>
                        </a:rPr>
                        <a:t>Base-16: 7,FFF,…,FFF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64132"/>
                  </a:ext>
                </a:extLst>
              </a:tr>
              <a:tr h="370840">
                <a:tc gridSpan="9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Segoe UI Light (Headings)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200" dirty="0">
                        <a:latin typeface="Segoe UI Light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110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859238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4">
                <a:extLst>
                  <a:ext uri="{FF2B5EF4-FFF2-40B4-BE49-F238E27FC236}">
                    <a16:creationId xmlns:a16="http://schemas.microsoft.com/office/drawing/2014/main" id="{165E33B9-24EC-4C5F-9624-839E7918469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1191260"/>
              <a:ext cx="12191997" cy="5486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31281">
                      <a:extLst>
                        <a:ext uri="{9D8B030D-6E8A-4147-A177-3AD203B41FA5}">
                          <a16:colId xmlns:a16="http://schemas.microsoft.com/office/drawing/2014/main" val="2074234650"/>
                        </a:ext>
                      </a:extLst>
                    </a:gridCol>
                    <a:gridCol w="1771762">
                      <a:extLst>
                        <a:ext uri="{9D8B030D-6E8A-4147-A177-3AD203B41FA5}">
                          <a16:colId xmlns:a16="http://schemas.microsoft.com/office/drawing/2014/main" val="1622767927"/>
                        </a:ext>
                      </a:extLst>
                    </a:gridCol>
                    <a:gridCol w="964613">
                      <a:extLst>
                        <a:ext uri="{9D8B030D-6E8A-4147-A177-3AD203B41FA5}">
                          <a16:colId xmlns:a16="http://schemas.microsoft.com/office/drawing/2014/main" val="1673962570"/>
                        </a:ext>
                      </a:extLst>
                    </a:gridCol>
                    <a:gridCol w="597896">
                      <a:extLst>
                        <a:ext uri="{9D8B030D-6E8A-4147-A177-3AD203B41FA5}">
                          <a16:colId xmlns:a16="http://schemas.microsoft.com/office/drawing/2014/main" val="4274340485"/>
                        </a:ext>
                      </a:extLst>
                    </a:gridCol>
                    <a:gridCol w="1766643">
                      <a:extLst>
                        <a:ext uri="{9D8B030D-6E8A-4147-A177-3AD203B41FA5}">
                          <a16:colId xmlns:a16="http://schemas.microsoft.com/office/drawing/2014/main" val="174191854"/>
                        </a:ext>
                      </a:extLst>
                    </a:gridCol>
                    <a:gridCol w="1045873">
                      <a:extLst>
                        <a:ext uri="{9D8B030D-6E8A-4147-A177-3AD203B41FA5}">
                          <a16:colId xmlns:a16="http://schemas.microsoft.com/office/drawing/2014/main" val="4039626760"/>
                        </a:ext>
                      </a:extLst>
                    </a:gridCol>
                    <a:gridCol w="895701">
                      <a:extLst>
                        <a:ext uri="{9D8B030D-6E8A-4147-A177-3AD203B41FA5}">
                          <a16:colId xmlns:a16="http://schemas.microsoft.com/office/drawing/2014/main" val="1340800969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2481916693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3646439045"/>
                        </a:ext>
                      </a:extLst>
                    </a:gridCol>
                  </a:tblGrid>
                  <a:tr h="370840">
                    <a:tc gridSpan="9"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>
                              <a:latin typeface="Segoe UI Light (Headings)"/>
                            </a:rPr>
                            <a:t>Base-r in Radix Complement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7887620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 err="1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r</a:t>
                          </a:r>
                          <a:r>
                            <a:rPr lang="en-US" sz="3200" strike="noStrike" baseline="30000" dirty="0" err="1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n</a:t>
                          </a:r>
                          <a:r>
                            <a:rPr lang="en-US" sz="3200" strike="noStrike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–1</a:t>
                          </a:r>
                          <a:endParaRPr lang="en-US" sz="3200" strike="noStrike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r</a:t>
                          </a:r>
                          <a:r>
                            <a:rPr kumimoji="0" lang="en-US" sz="3200" b="1" i="0" u="none" strike="noStrike" kern="1200" cap="none" spc="0" normalizeH="0" baseline="30000" noProof="0" dirty="0" err="1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n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–2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r</a:t>
                          </a:r>
                          <a:r>
                            <a:rPr kumimoji="0" lang="en-US" sz="3200" b="1" i="0" u="none" strike="noStrike" kern="1200" cap="none" spc="0" normalizeH="0" baseline="30000" noProof="0" dirty="0" err="1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n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–3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…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r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2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r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r</a:t>
                          </a:r>
                          <a:r>
                            <a:rPr lang="en-US" sz="3200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0</a:t>
                          </a:r>
                          <a:endParaRPr lang="en-US" sz="3200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889141"/>
                      </a:ext>
                    </a:extLst>
                  </a:tr>
                  <a:tr h="370840">
                    <a:tc gridSpan="3">
                      <a:txBody>
                        <a:bodyPr/>
                        <a:lstStyle/>
                        <a:p>
                          <a:pPr algn="r"/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(</a:t>
                          </a:r>
                          <a:r>
                            <a:rPr lang="en-US" sz="3200" dirty="0" err="1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r</a:t>
                          </a:r>
                          <a:r>
                            <a:rPr lang="en-US" sz="3200" baseline="30000" dirty="0" err="1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n</a:t>
                          </a:r>
                          <a:r>
                            <a:rPr lang="en-US" sz="3200" baseline="300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–1)÷2 + 1 &lt;= 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400" dirty="0">
                            <a:solidFill>
                              <a:schemeClr val="dk1"/>
                            </a:solidFill>
                            <a:latin typeface="Segoe UI Light (Headings)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Base-2: 1,000,…,000</a:t>
                          </a:r>
                          <a:endParaRPr lang="en-US" sz="2400" dirty="0">
                            <a:latin typeface="Segoe UI Light (Headings)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Base-4: 2,000,…,000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Base-8: 4,000,…,000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Base-10: 5,000,…,000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Base-16: 8,000,…,000</a:t>
                          </a:r>
                          <a:endParaRPr lang="en-US" sz="24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r>
                            <a:rPr lang="en-US" sz="3200" dirty="0">
                              <a:latin typeface="Segoe UI Light (Headings)"/>
                            </a:rPr>
                            <a:t>Negative Numbers</a:t>
                          </a:r>
                          <a:endParaRPr lang="en-US" dirty="0"/>
                        </a:p>
                      </a:txBody>
                      <a:tcPr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dirty="0">
                              <a:latin typeface="Segoe UI Light (Headings)"/>
                            </a:rPr>
                            <a:t>&lt;=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(</a:t>
                          </a:r>
                          <a:r>
                            <a:rPr lang="en-US" sz="3200" dirty="0" err="1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r</a:t>
                          </a:r>
                          <a:r>
                            <a:rPr lang="en-US" sz="3200" baseline="30000" dirty="0" err="1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n</a:t>
                          </a:r>
                          <a:r>
                            <a:rPr lang="en-US" sz="3200" baseline="300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–1)</a:t>
                          </a: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0364132"/>
                      </a:ext>
                    </a:extLst>
                  </a:tr>
                  <a:tr h="370840">
                    <a:tc gridSpan="9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  <a:p>
                          <a:pPr algn="ctr"/>
                          <a:r>
                            <a:rPr lang="en-US" sz="3200" dirty="0">
                              <a:latin typeface="Segoe UI Light (Headings)"/>
                            </a:rPr>
                            <a:t>We see positive number, but we interpret negative!</a:t>
                          </a:r>
                        </a:p>
                        <a:p>
                          <a:pPr algn="ctr"/>
                          <a:r>
                            <a:rPr lang="en-US" sz="3200" dirty="0">
                              <a:latin typeface="Segoe UI Light (Headings)"/>
                            </a:rPr>
                            <a:t>=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200" dirty="0">
                              <a:latin typeface="Segoe UI Light (Headings)"/>
                            </a:rPr>
                            <a:t> (r’s comp. (#)) =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oMath>
                          </a14:m>
                          <a:r>
                            <a:rPr lang="en-US" sz="3200" dirty="0">
                              <a:latin typeface="Segoe UI Light (Headings)"/>
                            </a:rPr>
                            <a:t> ((r–1)’s comp. (#) + 1)</a:t>
                          </a:r>
                        </a:p>
                      </a:txBody>
                      <a:tcPr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11069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4">
                <a:extLst>
                  <a:ext uri="{FF2B5EF4-FFF2-40B4-BE49-F238E27FC236}">
                    <a16:creationId xmlns:a16="http://schemas.microsoft.com/office/drawing/2014/main" id="{165E33B9-24EC-4C5F-9624-839E7918469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0" y="1191260"/>
              <a:ext cx="12191997" cy="54864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731281">
                      <a:extLst>
                        <a:ext uri="{9D8B030D-6E8A-4147-A177-3AD203B41FA5}">
                          <a16:colId xmlns:a16="http://schemas.microsoft.com/office/drawing/2014/main" val="2074234650"/>
                        </a:ext>
                      </a:extLst>
                    </a:gridCol>
                    <a:gridCol w="1771762">
                      <a:extLst>
                        <a:ext uri="{9D8B030D-6E8A-4147-A177-3AD203B41FA5}">
                          <a16:colId xmlns:a16="http://schemas.microsoft.com/office/drawing/2014/main" val="1622767927"/>
                        </a:ext>
                      </a:extLst>
                    </a:gridCol>
                    <a:gridCol w="964613">
                      <a:extLst>
                        <a:ext uri="{9D8B030D-6E8A-4147-A177-3AD203B41FA5}">
                          <a16:colId xmlns:a16="http://schemas.microsoft.com/office/drawing/2014/main" val="1673962570"/>
                        </a:ext>
                      </a:extLst>
                    </a:gridCol>
                    <a:gridCol w="597896">
                      <a:extLst>
                        <a:ext uri="{9D8B030D-6E8A-4147-A177-3AD203B41FA5}">
                          <a16:colId xmlns:a16="http://schemas.microsoft.com/office/drawing/2014/main" val="4274340485"/>
                        </a:ext>
                      </a:extLst>
                    </a:gridCol>
                    <a:gridCol w="1766643">
                      <a:extLst>
                        <a:ext uri="{9D8B030D-6E8A-4147-A177-3AD203B41FA5}">
                          <a16:colId xmlns:a16="http://schemas.microsoft.com/office/drawing/2014/main" val="174191854"/>
                        </a:ext>
                      </a:extLst>
                    </a:gridCol>
                    <a:gridCol w="1045873">
                      <a:extLst>
                        <a:ext uri="{9D8B030D-6E8A-4147-A177-3AD203B41FA5}">
                          <a16:colId xmlns:a16="http://schemas.microsoft.com/office/drawing/2014/main" val="4039626760"/>
                        </a:ext>
                      </a:extLst>
                    </a:gridCol>
                    <a:gridCol w="895701">
                      <a:extLst>
                        <a:ext uri="{9D8B030D-6E8A-4147-A177-3AD203B41FA5}">
                          <a16:colId xmlns:a16="http://schemas.microsoft.com/office/drawing/2014/main" val="1340800969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2481916693"/>
                        </a:ext>
                      </a:extLst>
                    </a:gridCol>
                    <a:gridCol w="1709114">
                      <a:extLst>
                        <a:ext uri="{9D8B030D-6E8A-4147-A177-3AD203B41FA5}">
                          <a16:colId xmlns:a16="http://schemas.microsoft.com/office/drawing/2014/main" val="3646439045"/>
                        </a:ext>
                      </a:extLst>
                    </a:gridCol>
                  </a:tblGrid>
                  <a:tr h="579120">
                    <a:tc gridSpan="9"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>
                              <a:latin typeface="Segoe UI Light (Headings)"/>
                            </a:rPr>
                            <a:t>Base-r in Radix Complement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7887620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strike="noStrike" dirty="0" err="1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r</a:t>
                          </a:r>
                          <a:r>
                            <a:rPr lang="en-US" sz="3200" strike="noStrike" baseline="30000" dirty="0" err="1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n</a:t>
                          </a:r>
                          <a:r>
                            <a:rPr lang="en-US" sz="3200" strike="noStrike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–1</a:t>
                          </a:r>
                          <a:endParaRPr lang="en-US" sz="3200" strike="noStrike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r</a:t>
                          </a:r>
                          <a:r>
                            <a:rPr kumimoji="0" lang="en-US" sz="3200" b="1" i="0" u="none" strike="noStrike" kern="1200" cap="none" spc="0" normalizeH="0" baseline="30000" noProof="0" dirty="0" err="1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n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–2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r</a:t>
                          </a:r>
                          <a:r>
                            <a:rPr kumimoji="0" lang="en-US" sz="3200" b="1" i="0" u="none" strike="noStrike" kern="1200" cap="none" spc="0" normalizeH="0" baseline="30000" noProof="0" dirty="0" err="1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n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–3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…</a:t>
                          </a: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grid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r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2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3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r</a:t>
                          </a:r>
                          <a:r>
                            <a:rPr kumimoji="0" lang="en-US" sz="3200" b="1" i="0" u="none" strike="noStrike" kern="1200" cap="none" spc="0" normalizeH="0" baseline="30000" noProof="0" dirty="0">
                              <a:ln>
                                <a:noFill/>
                              </a:ln>
                              <a:solidFill>
                                <a:schemeClr val="bg1"/>
                              </a:solidFill>
                              <a:effectLst/>
                              <a:uLnTx/>
                              <a:uFillTx/>
                              <a:latin typeface="Segoe UI Light (Headings)"/>
                              <a:ea typeface="+mn-ea"/>
                              <a:cs typeface="+mn-cs"/>
                            </a:rPr>
                            <a:t>1</a:t>
                          </a:r>
                          <a:endParaRPr kumimoji="0" lang="en-US" sz="3200" b="1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r</a:t>
                          </a:r>
                          <a:r>
                            <a:rPr lang="en-US" sz="3200" baseline="30000" dirty="0">
                              <a:solidFill>
                                <a:schemeClr val="bg1"/>
                              </a:solidFill>
                              <a:latin typeface="Segoe UI Light (Headings)"/>
                            </a:rPr>
                            <a:t>0</a:t>
                          </a:r>
                          <a:endParaRPr lang="en-US" sz="3200" dirty="0">
                            <a:solidFill>
                              <a:schemeClr val="bg1"/>
                            </a:solidFill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4472C4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4889141"/>
                      </a:ext>
                    </a:extLst>
                  </a:tr>
                  <a:tr h="2773680">
                    <a:tc gridSpan="3">
                      <a:txBody>
                        <a:bodyPr/>
                        <a:lstStyle/>
                        <a:p>
                          <a:pPr algn="r"/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(</a:t>
                          </a:r>
                          <a:r>
                            <a:rPr lang="en-US" sz="3200" dirty="0" err="1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r</a:t>
                          </a:r>
                          <a:r>
                            <a:rPr lang="en-US" sz="3200" baseline="30000" dirty="0" err="1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n</a:t>
                          </a:r>
                          <a:r>
                            <a:rPr lang="en-US" sz="3200" baseline="300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–1)÷2 + 1 &lt;= 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400" dirty="0">
                            <a:solidFill>
                              <a:schemeClr val="dk1"/>
                            </a:solidFill>
                            <a:latin typeface="Segoe UI Light (Headings)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Base-2: 1,000,…,000</a:t>
                          </a:r>
                          <a:endParaRPr lang="en-US" sz="2400" dirty="0">
                            <a:latin typeface="Segoe UI Light (Headings)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Base-4: 2,000,…,000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Base-8: 4,000,…,000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Base-10: 5,000,…,000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Base-16: 8,000,…,000</a:t>
                          </a:r>
                          <a:endParaRPr lang="en-US" sz="24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r>
                            <a:rPr lang="en-US" sz="3200" dirty="0">
                              <a:latin typeface="Segoe UI Light (Headings)"/>
                            </a:rPr>
                            <a:t>Negative Numbers</a:t>
                          </a:r>
                          <a:endParaRPr lang="en-US" dirty="0"/>
                        </a:p>
                      </a:txBody>
                      <a:tcPr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3200" dirty="0">
                              <a:latin typeface="Segoe UI Light (Headings)"/>
                            </a:rPr>
                            <a:t>&lt;=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(</a:t>
                          </a:r>
                          <a:r>
                            <a:rPr lang="en-US" sz="3200" dirty="0" err="1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r</a:t>
                          </a:r>
                          <a:r>
                            <a:rPr lang="en-US" sz="3200" baseline="30000" dirty="0" err="1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n</a:t>
                          </a:r>
                          <a:r>
                            <a:rPr lang="en-US" sz="3200" baseline="300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 </a:t>
                          </a:r>
                          <a:r>
                            <a:rPr lang="en-US" sz="3200" dirty="0">
                              <a:solidFill>
                                <a:schemeClr val="dk1"/>
                              </a:solidFill>
                              <a:latin typeface="Segoe UI Light (Headings)"/>
                            </a:rPr>
                            <a:t>–1)</a:t>
                          </a: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0364132"/>
                      </a:ext>
                    </a:extLst>
                  </a:tr>
                  <a:tr h="1554480">
                    <a:tc gridSpan="9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" t="-258431" r="-250" b="-12549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>
                        <a:solidFill>
                          <a:srgbClr val="92D05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sz="3200" dirty="0">
                            <a:latin typeface="Segoe UI Light (Headings)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11069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89336304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r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’s complement</a:t>
            </a:r>
          </a:p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arithmetic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59610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472526" y="2560320"/>
              <a:ext cx="7410436" cy="173736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15095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806636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kern="120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X+(r’s comp Y)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71055202"/>
                  </p:ext>
                </p:extLst>
              </p:nvPr>
            </p:nvGraphicFramePr>
            <p:xfrm>
              <a:off x="2472526" y="2560320"/>
              <a:ext cx="7410436" cy="173736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15095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806636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529" t="-213684" r="-444974" b="-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X+(r’s comp Y)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192ABF3-3F87-40A3-868A-F7EBF1E24029}"/>
              </a:ext>
            </a:extLst>
          </p:cNvPr>
          <p:cNvSpPr txBox="1"/>
          <p:nvPr/>
        </p:nvSpPr>
        <p:spPr>
          <a:xfrm>
            <a:off x="4512169" y="4787900"/>
            <a:ext cx="4201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Segoe UI Light (Headings)"/>
                <a:ea typeface="+mj-ea"/>
                <a:cs typeface="+mj-cs"/>
              </a:rPr>
              <a:t>Last Carry </a:t>
            </a:r>
            <a:r>
              <a:rPr lang="en-US" sz="36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→ </a:t>
            </a:r>
            <a:r>
              <a:rPr lang="en-US" sz="3600" dirty="0">
                <a:latin typeface="Segoe UI Light (Headings)"/>
                <a:ea typeface="+mj-ea"/>
                <a:cs typeface="+mj-cs"/>
              </a:rPr>
              <a:t>Ignore </a:t>
            </a:r>
          </a:p>
        </p:txBody>
      </p:sp>
    </p:spTree>
    <p:extLst>
      <p:ext uri="{BB962C8B-B14F-4D97-AF65-F5344CB8AC3E}">
        <p14:creationId xmlns:p14="http://schemas.microsoft.com/office/powerpoint/2010/main" val="188951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472526" y="2560320"/>
              <a:ext cx="7410436" cy="173736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15095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806636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00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41063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kern="1200" dirty="0" smtClean="0">
                                    <a:solidFill>
                                      <a:schemeClr val="dk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−</m:t>
                                </m:r>
                              </m:oMath>
                            </m:oMathPara>
                          </a14:m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00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(r’s comp Y)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046D8211-1AE4-45BB-ACBD-2D18648E81F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30597180"/>
                  </p:ext>
                </p:extLst>
              </p:nvPr>
            </p:nvGraphicFramePr>
            <p:xfrm>
              <a:off x="2472526" y="2560320"/>
              <a:ext cx="7410436" cy="1737360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150950">
                      <a:extLst>
                        <a:ext uri="{9D8B030D-6E8A-4147-A177-3AD203B41FA5}">
                          <a16:colId xmlns:a16="http://schemas.microsoft.com/office/drawing/2014/main" val="1132487352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2757953198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1425724705"/>
                        </a:ext>
                      </a:extLst>
                    </a:gridCol>
                    <a:gridCol w="1150950">
                      <a:extLst>
                        <a:ext uri="{9D8B030D-6E8A-4147-A177-3AD203B41FA5}">
                          <a16:colId xmlns:a16="http://schemas.microsoft.com/office/drawing/2014/main" val="851943872"/>
                        </a:ext>
                      </a:extLst>
                    </a:gridCol>
                    <a:gridCol w="2806636">
                      <a:extLst>
                        <a:ext uri="{9D8B030D-6E8A-4147-A177-3AD203B41FA5}">
                          <a16:colId xmlns:a16="http://schemas.microsoft.com/office/drawing/2014/main" val="2382876386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00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09110003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3200" kern="1200" dirty="0">
                            <a:solidFill>
                              <a:schemeClr val="dk1"/>
                            </a:solidFill>
                            <a:latin typeface="Segoe UI Light (Headings)"/>
                            <a:ea typeface="+mn-ea"/>
                            <a:cs typeface="+mn-cs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50560716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529" t="-213684" r="-444974" b="-3473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Y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=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X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highlight>
                                <a:srgbClr val="00FF00"/>
                              </a:highlight>
                              <a:latin typeface="Segoe UI Light (Headings)"/>
                              <a:ea typeface="+mn-ea"/>
                              <a:cs typeface="+mn-cs"/>
                            </a:rPr>
                            <a:t>+</a:t>
                          </a:r>
                          <a:r>
                            <a:rPr lang="en-US" sz="3200" kern="1200" dirty="0">
                              <a:solidFill>
                                <a:schemeClr val="dk1"/>
                              </a:solidFill>
                              <a:latin typeface="Segoe UI Light (Headings)"/>
                              <a:ea typeface="+mn-ea"/>
                              <a:cs typeface="+mn-cs"/>
                            </a:rPr>
                            <a:t>(r’s comp Y)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3151874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16D177FC-5A6E-44EA-9ECA-C030227E73CB}"/>
              </a:ext>
            </a:extLst>
          </p:cNvPr>
          <p:cNvSpPr/>
          <p:nvPr/>
        </p:nvSpPr>
        <p:spPr>
          <a:xfrm>
            <a:off x="2194132" y="5263634"/>
            <a:ext cx="79672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solidFill>
                  <a:schemeClr val="dk1"/>
                </a:solidFill>
                <a:latin typeface="Segoe UI Light (Headings)"/>
              </a:rPr>
              <a:t>One adder for both addition and subtraction!</a:t>
            </a:r>
          </a:p>
        </p:txBody>
      </p:sp>
    </p:spTree>
    <p:extLst>
      <p:ext uri="{BB962C8B-B14F-4D97-AF65-F5344CB8AC3E}">
        <p14:creationId xmlns:p14="http://schemas.microsoft.com/office/powerpoint/2010/main" val="142353358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1375F328-0989-498E-87AB-0B22025F9B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65AFBA-4740-4911-BD39-A5CC0798B969}"/>
              </a:ext>
            </a:extLst>
          </p:cNvPr>
          <p:cNvSpPr/>
          <p:nvPr/>
        </p:nvSpPr>
        <p:spPr>
          <a:xfrm>
            <a:off x="0" y="2018675"/>
            <a:ext cx="12192000" cy="250433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Signed </a:t>
            </a:r>
            <a:r>
              <a:rPr lang="en-CA" sz="6000" dirty="0">
                <a:solidFill>
                  <a:prstClr val="white"/>
                </a:solidFill>
                <a:latin typeface="Segoe UI Light (Headings)"/>
              </a:rPr>
              <a:t>r</a:t>
            </a:r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’s complement</a:t>
            </a:r>
          </a:p>
          <a:p>
            <a:pPr lvl="0" algn="ctr"/>
            <a:r>
              <a:rPr lang="en-CA" sz="6000" cap="all" dirty="0">
                <a:solidFill>
                  <a:prstClr val="white"/>
                </a:solidFill>
                <a:latin typeface="Segoe UI Light (Headings)"/>
              </a:rPr>
              <a:t>addition</a:t>
            </a:r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1209F612-3B09-45EB-9573-39D7136A9F3E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B2D564C7-5851-48D9-9E8B-72E837FB1959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2529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503567"/>
              </p:ext>
            </p:extLst>
          </p:nvPr>
        </p:nvGraphicFramePr>
        <p:xfrm>
          <a:off x="1" y="2468880"/>
          <a:ext cx="12246986" cy="192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9649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889443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kern="1200" baseline="-250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587335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0A91F5A-D112-41E5-9B9F-F75BEA79F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945491"/>
              </p:ext>
            </p:extLst>
          </p:nvPr>
        </p:nvGraphicFramePr>
        <p:xfrm>
          <a:off x="1" y="2468880"/>
          <a:ext cx="12246986" cy="3566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9649">
                  <a:extLst>
                    <a:ext uri="{9D8B030D-6E8A-4147-A177-3AD203B41FA5}">
                      <a16:colId xmlns:a16="http://schemas.microsoft.com/office/drawing/2014/main" val="2321808628"/>
                    </a:ext>
                  </a:extLst>
                </a:gridCol>
                <a:gridCol w="1889443">
                  <a:extLst>
                    <a:ext uri="{9D8B030D-6E8A-4147-A177-3AD203B41FA5}">
                      <a16:colId xmlns:a16="http://schemas.microsoft.com/office/drawing/2014/main" val="3767140037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613063240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453664640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448427988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3630365529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2884201586"/>
                    </a:ext>
                  </a:extLst>
                </a:gridCol>
                <a:gridCol w="1479649">
                  <a:extLst>
                    <a:ext uri="{9D8B030D-6E8A-4147-A177-3AD203B41FA5}">
                      <a16:colId xmlns:a16="http://schemas.microsoft.com/office/drawing/2014/main" val="2841234011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+</a:t>
                      </a:r>
                    </a:p>
                    <a:p>
                      <a:pPr algn="ctr"/>
                      <a:r>
                        <a:rPr lang="en-US" sz="32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Base-2</a:t>
                      </a:r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endParaRPr lang="en-US" sz="1400" kern="1200" baseline="-250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39783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&gt; (2</a:t>
                      </a:r>
                      <a:r>
                        <a:rPr lang="en-US" sz="3600" kern="1200" baseline="30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6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–1)÷2 = (011,111)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–(2’s comp(#))</a:t>
                      </a:r>
                    </a:p>
                    <a:p>
                      <a:pPr algn="l"/>
                      <a:r>
                        <a:rPr lang="en-US" sz="3600" kern="12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</a:t>
                      </a:r>
                      <a:r>
                        <a:rPr lang="en-US" sz="3600" kern="12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–(010101)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highlight>
                            <a:srgbClr val="00FF00"/>
                          </a:highlight>
                          <a:latin typeface="Segoe UI Light (Headings)"/>
                          <a:ea typeface="+mj-ea"/>
                          <a:cs typeface="+mj-cs"/>
                        </a:rPr>
                        <a:t>2</a:t>
                      </a:r>
                    </a:p>
                    <a:p>
                      <a:pPr algn="l"/>
                      <a:r>
                        <a:rPr lang="en-US" sz="3600" kern="1200" baseline="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= –(21)</a:t>
                      </a:r>
                      <a:r>
                        <a:rPr lang="en-US" sz="3600" kern="1200" baseline="-25000" dirty="0">
                          <a:solidFill>
                            <a:schemeClr val="tx1"/>
                          </a:solidFill>
                          <a:latin typeface="Segoe UI Light (Headings)"/>
                          <a:ea typeface="+mj-ea"/>
                          <a:cs typeface="+mj-cs"/>
                        </a:rPr>
                        <a:t>10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938667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tx1"/>
                        </a:solidFill>
                        <a:latin typeface="Segoe UI Light (Headings)"/>
                        <a:ea typeface="+mj-ea"/>
                        <a:cs typeface="+mj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24879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4094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3853</Words>
  <Application>Microsoft Macintosh PowerPoint</Application>
  <PresentationFormat>Widescreen</PresentationFormat>
  <Paragraphs>1998</Paragraphs>
  <Slides>121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121</vt:i4>
      </vt:variant>
    </vt:vector>
  </HeadingPairs>
  <TitlesOfParts>
    <vt:vector size="129" baseType="lpstr">
      <vt:lpstr>Arial</vt:lpstr>
      <vt:lpstr>Calibri</vt:lpstr>
      <vt:lpstr>Calibri Light</vt:lpstr>
      <vt:lpstr>Cambria Math</vt:lpstr>
      <vt:lpstr>Segoe UI Light</vt:lpstr>
      <vt:lpstr>Segoe UI Light (Headings)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School of Computer Science; Faculty of Science; University of Windsor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Number Systems IV Winter 2021 COMP2650 Computer Architecture I: Digital Design</dc:title>
  <dc:subject>Number Systems IV Winter 2021 COMP2650 Computer Architecture I: Digital Design</dc:subject>
  <dc:creator>Hossein Fani; hfani@uwindsor.ca</dc:creator>
  <cp:keywords>Number Systems; Digital Design; Computer Architecture</cp:keywords>
  <dc:description>Hossein Fani; hfani@uwindsor.ca</dc:description>
  <cp:lastModifiedBy>Hossein Fani</cp:lastModifiedBy>
  <cp:revision>33</cp:revision>
  <dcterms:created xsi:type="dcterms:W3CDTF">2020-09-23T14:28:27Z</dcterms:created>
  <dcterms:modified xsi:type="dcterms:W3CDTF">2021-01-21T19:23:56Z</dcterms:modified>
  <cp:category/>
</cp:coreProperties>
</file>

<file path=docProps/thumbnail.jpeg>
</file>